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6858000" cy="9906000" type="A4"/>
  <p:notesSz cx="6886575" cy="100171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9900"/>
    <a:srgbClr val="FF00FF"/>
    <a:srgbClr val="CC0000"/>
    <a:srgbClr val="FF5050"/>
    <a:srgbClr val="FF9900"/>
    <a:srgbClr val="FFCC00"/>
    <a:srgbClr val="33CC33"/>
    <a:srgbClr val="9966FF"/>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3" d="100"/>
          <a:sy n="63" d="100"/>
        </p:scale>
        <p:origin x="2736" y="317"/>
      </p:cViewPr>
      <p:guideLst>
        <p:guide orient="horz" pos="3120"/>
        <p:guide pos="216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933" cy="501418"/>
          </a:xfrm>
          <a:prstGeom prst="rect">
            <a:avLst/>
          </a:prstGeom>
        </p:spPr>
        <p:txBody>
          <a:bodyPr vert="horz" lIns="92419" tIns="46209" rIns="92419" bIns="46209"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900035" y="0"/>
            <a:ext cx="2984933" cy="501418"/>
          </a:xfrm>
          <a:prstGeom prst="rect">
            <a:avLst/>
          </a:prstGeom>
        </p:spPr>
        <p:txBody>
          <a:bodyPr vert="horz" lIns="92419" tIns="46209" rIns="92419" bIns="46209" rtlCol="0"/>
          <a:lstStyle>
            <a:lvl1pPr algn="r">
              <a:defRPr sz="1200"/>
            </a:lvl1pPr>
          </a:lstStyle>
          <a:p>
            <a:fld id="{7B149F9B-472B-4807-A725-42EE9C1088D4}" type="datetimeFigureOut">
              <a:rPr kumimoji="1" lang="ja-JP" altLang="en-US" smtClean="0"/>
              <a:t>2021/8/19</a:t>
            </a:fld>
            <a:endParaRPr kumimoji="1" lang="ja-JP" altLang="en-US"/>
          </a:p>
        </p:txBody>
      </p:sp>
      <p:sp>
        <p:nvSpPr>
          <p:cNvPr id="4" name="フッター プレースホルダー 3"/>
          <p:cNvSpPr>
            <a:spLocks noGrp="1"/>
          </p:cNvSpPr>
          <p:nvPr>
            <p:ph type="ftr" sz="quarter" idx="2"/>
          </p:nvPr>
        </p:nvSpPr>
        <p:spPr>
          <a:xfrm>
            <a:off x="0" y="9515708"/>
            <a:ext cx="2984933" cy="501418"/>
          </a:xfrm>
          <a:prstGeom prst="rect">
            <a:avLst/>
          </a:prstGeom>
        </p:spPr>
        <p:txBody>
          <a:bodyPr vert="horz" lIns="92419" tIns="46209" rIns="92419" bIns="46209"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900035" y="9515708"/>
            <a:ext cx="2984933" cy="501418"/>
          </a:xfrm>
          <a:prstGeom prst="rect">
            <a:avLst/>
          </a:prstGeom>
        </p:spPr>
        <p:txBody>
          <a:bodyPr vert="horz" lIns="92419" tIns="46209" rIns="92419" bIns="46209" rtlCol="0" anchor="b"/>
          <a:lstStyle>
            <a:lvl1pPr algn="r">
              <a:defRPr sz="1200"/>
            </a:lvl1pPr>
          </a:lstStyle>
          <a:p>
            <a:fld id="{E01708D2-6710-4C55-8180-76B294227248}" type="slidenum">
              <a:rPr kumimoji="1" lang="ja-JP" altLang="en-US" smtClean="0"/>
              <a:t>‹#›</a:t>
            </a:fld>
            <a:endParaRPr kumimoji="1" lang="ja-JP" altLang="en-US"/>
          </a:p>
        </p:txBody>
      </p:sp>
    </p:spTree>
    <p:extLst>
      <p:ext uri="{BB962C8B-B14F-4D97-AF65-F5344CB8AC3E}">
        <p14:creationId xmlns:p14="http://schemas.microsoft.com/office/powerpoint/2010/main" val="20446851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84182" cy="500857"/>
          </a:xfrm>
          <a:prstGeom prst="rect">
            <a:avLst/>
          </a:prstGeom>
        </p:spPr>
        <p:txBody>
          <a:bodyPr vert="horz" lIns="92408" tIns="46203" rIns="92408" bIns="462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900799" y="0"/>
            <a:ext cx="2984182" cy="500857"/>
          </a:xfrm>
          <a:prstGeom prst="rect">
            <a:avLst/>
          </a:prstGeom>
        </p:spPr>
        <p:txBody>
          <a:bodyPr vert="horz" lIns="92408" tIns="46203" rIns="92408" bIns="46203" rtlCol="0"/>
          <a:lstStyle>
            <a:lvl1pPr algn="r">
              <a:defRPr sz="1200"/>
            </a:lvl1pPr>
          </a:lstStyle>
          <a:p>
            <a:fld id="{4620B39C-958A-473C-8865-C8BF7EF28974}" type="datetimeFigureOut">
              <a:rPr kumimoji="1" lang="ja-JP" altLang="en-US" smtClean="0"/>
              <a:t>2021/8/19</a:t>
            </a:fld>
            <a:endParaRPr kumimoji="1" lang="ja-JP" altLang="en-US"/>
          </a:p>
        </p:txBody>
      </p:sp>
      <p:sp>
        <p:nvSpPr>
          <p:cNvPr id="4" name="スライド イメージ プレースホルダー 3"/>
          <p:cNvSpPr>
            <a:spLocks noGrp="1" noRot="1" noChangeAspect="1"/>
          </p:cNvSpPr>
          <p:nvPr>
            <p:ph type="sldImg" idx="2"/>
          </p:nvPr>
        </p:nvSpPr>
        <p:spPr>
          <a:xfrm>
            <a:off x="2143125" y="750888"/>
            <a:ext cx="2600325" cy="3756025"/>
          </a:xfrm>
          <a:prstGeom prst="rect">
            <a:avLst/>
          </a:prstGeom>
          <a:noFill/>
          <a:ln w="12700">
            <a:solidFill>
              <a:prstClr val="black"/>
            </a:solidFill>
          </a:ln>
        </p:spPr>
        <p:txBody>
          <a:bodyPr vert="horz" lIns="92408" tIns="46203" rIns="92408" bIns="46203" rtlCol="0" anchor="ctr"/>
          <a:lstStyle/>
          <a:p>
            <a:endParaRPr lang="ja-JP" altLang="en-US"/>
          </a:p>
        </p:txBody>
      </p:sp>
      <p:sp>
        <p:nvSpPr>
          <p:cNvPr id="5" name="ノート プレースホルダー 4"/>
          <p:cNvSpPr>
            <a:spLocks noGrp="1"/>
          </p:cNvSpPr>
          <p:nvPr>
            <p:ph type="body" sz="quarter" idx="3"/>
          </p:nvPr>
        </p:nvSpPr>
        <p:spPr>
          <a:xfrm>
            <a:off x="688658" y="4758136"/>
            <a:ext cx="5509260" cy="4507706"/>
          </a:xfrm>
          <a:prstGeom prst="rect">
            <a:avLst/>
          </a:prstGeom>
        </p:spPr>
        <p:txBody>
          <a:bodyPr vert="horz" lIns="92408" tIns="46203" rIns="92408" bIns="4620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514530"/>
            <a:ext cx="2984182" cy="500857"/>
          </a:xfrm>
          <a:prstGeom prst="rect">
            <a:avLst/>
          </a:prstGeom>
        </p:spPr>
        <p:txBody>
          <a:bodyPr vert="horz" lIns="92408" tIns="46203" rIns="92408" bIns="462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900799" y="9514530"/>
            <a:ext cx="2984182" cy="500857"/>
          </a:xfrm>
          <a:prstGeom prst="rect">
            <a:avLst/>
          </a:prstGeom>
        </p:spPr>
        <p:txBody>
          <a:bodyPr vert="horz" lIns="92408" tIns="46203" rIns="92408" bIns="46203" rtlCol="0" anchor="b"/>
          <a:lstStyle>
            <a:lvl1pPr algn="r">
              <a:defRPr sz="1200"/>
            </a:lvl1pPr>
          </a:lstStyle>
          <a:p>
            <a:fld id="{F4724580-95AD-4723-AA98-837475CB32AA}" type="slidenum">
              <a:rPr kumimoji="1" lang="ja-JP" altLang="en-US" smtClean="0"/>
              <a:t>‹#›</a:t>
            </a:fld>
            <a:endParaRPr kumimoji="1" lang="ja-JP" altLang="en-US"/>
          </a:p>
        </p:txBody>
      </p:sp>
    </p:spTree>
    <p:extLst>
      <p:ext uri="{BB962C8B-B14F-4D97-AF65-F5344CB8AC3E}">
        <p14:creationId xmlns:p14="http://schemas.microsoft.com/office/powerpoint/2010/main" val="4925735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43125" y="750888"/>
            <a:ext cx="2600325" cy="375602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4724580-95AD-4723-AA98-837475CB32AA}" type="slidenum">
              <a:rPr kumimoji="1" lang="ja-JP" altLang="en-US" smtClean="0"/>
              <a:t>1</a:t>
            </a:fld>
            <a:endParaRPr kumimoji="1" lang="ja-JP" altLang="en-US"/>
          </a:p>
        </p:txBody>
      </p:sp>
    </p:spTree>
    <p:extLst>
      <p:ext uri="{BB962C8B-B14F-4D97-AF65-F5344CB8AC3E}">
        <p14:creationId xmlns:p14="http://schemas.microsoft.com/office/powerpoint/2010/main" val="3080496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4724580-95AD-4723-AA98-837475CB32AA}" type="slidenum">
              <a:rPr kumimoji="1" lang="ja-JP" altLang="en-US" smtClean="0"/>
              <a:t>2</a:t>
            </a:fld>
            <a:endParaRPr kumimoji="1" lang="ja-JP" altLang="en-US"/>
          </a:p>
        </p:txBody>
      </p:sp>
    </p:spTree>
    <p:extLst>
      <p:ext uri="{BB962C8B-B14F-4D97-AF65-F5344CB8AC3E}">
        <p14:creationId xmlns:p14="http://schemas.microsoft.com/office/powerpoint/2010/main" val="32843283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3162735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97190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1026527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2710329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3366579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2057200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3502427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1018149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92218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1643085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2D7B7B4-F357-4B97-BB3D-104C87C7B382}" type="datetimeFigureOut">
              <a:rPr kumimoji="1" lang="ja-JP" altLang="en-US" smtClean="0"/>
              <a:t>2021/8/19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3750203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A2D7B7B4-F357-4B97-BB3D-104C87C7B382}" type="datetimeFigureOut">
              <a:rPr kumimoji="1" lang="ja-JP" altLang="en-US" smtClean="0"/>
              <a:t>2021/8/19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222D8DF9-6D45-49E4-9F09-0CF734E5C782}" type="slidenum">
              <a:rPr kumimoji="1" lang="ja-JP" altLang="en-US" smtClean="0"/>
              <a:t>‹#›</a:t>
            </a:fld>
            <a:endParaRPr kumimoji="1" lang="ja-JP" altLang="en-US"/>
          </a:p>
        </p:txBody>
      </p:sp>
    </p:spTree>
    <p:extLst>
      <p:ext uri="{BB962C8B-B14F-4D97-AF65-F5344CB8AC3E}">
        <p14:creationId xmlns:p14="http://schemas.microsoft.com/office/powerpoint/2010/main" val="3953653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 Id="rId9"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10" y="-702128"/>
            <a:ext cx="7060790" cy="990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テキスト ボックス 6"/>
          <p:cNvSpPr txBox="1"/>
          <p:nvPr/>
        </p:nvSpPr>
        <p:spPr>
          <a:xfrm>
            <a:off x="5445224" y="3716619"/>
            <a:ext cx="1152128" cy="215444"/>
          </a:xfrm>
          <a:prstGeom prst="rect">
            <a:avLst/>
          </a:prstGeom>
          <a:noFill/>
        </p:spPr>
        <p:txBody>
          <a:bodyPr wrap="square" rtlCol="0">
            <a:spAutoFit/>
          </a:bodyPr>
          <a:lstStyle/>
          <a:p>
            <a:r>
              <a:rPr kumimoji="1" lang="ja-JP" altLang="en-US" sz="800" b="1" dirty="0" smtClean="0">
                <a:solidFill>
                  <a:schemeClr val="bg1"/>
                </a:solidFill>
              </a:rPr>
              <a:t>累計参加人数</a:t>
            </a:r>
            <a:endParaRPr kumimoji="1" lang="ja-JP" altLang="en-US" sz="800" b="1" dirty="0">
              <a:solidFill>
                <a:schemeClr val="bg1"/>
              </a:solidFill>
            </a:endParaRPr>
          </a:p>
        </p:txBody>
      </p:sp>
      <p:sp>
        <p:nvSpPr>
          <p:cNvPr id="8" name="テキスト ボックス 7"/>
          <p:cNvSpPr txBox="1"/>
          <p:nvPr/>
        </p:nvSpPr>
        <p:spPr>
          <a:xfrm>
            <a:off x="3284984" y="4746217"/>
            <a:ext cx="2880320" cy="584775"/>
          </a:xfrm>
          <a:prstGeom prst="rect">
            <a:avLst/>
          </a:prstGeom>
          <a:noFill/>
        </p:spPr>
        <p:txBody>
          <a:bodyPr wrap="square" rtlCol="0">
            <a:spAutoFit/>
          </a:bodyPr>
          <a:lstStyle/>
          <a:p>
            <a:r>
              <a:rPr lang="en-US" altLang="ja-JP" b="1" dirty="0" smtClean="0">
                <a:solidFill>
                  <a:schemeClr val="bg1"/>
                </a:solidFill>
                <a:latin typeface="ＭＳ Ｐゴシック" panose="020B0600070205080204" pitchFamily="50" charset="-128"/>
                <a:ea typeface="ＭＳ Ｐゴシック" panose="020B0600070205080204" pitchFamily="50" charset="-128"/>
              </a:rPr>
              <a:t>2021</a:t>
            </a:r>
            <a:r>
              <a:rPr kumimoji="1" lang="ja-JP" altLang="en-US" b="1" dirty="0" smtClean="0">
                <a:solidFill>
                  <a:schemeClr val="bg1"/>
                </a:solidFill>
                <a:latin typeface="ＭＳ Ｐゴシック" panose="020B0600070205080204" pitchFamily="50" charset="-128"/>
                <a:ea typeface="ＭＳ Ｐゴシック" panose="020B0600070205080204" pitchFamily="50" charset="-128"/>
              </a:rPr>
              <a:t>年 </a:t>
            </a:r>
            <a:r>
              <a:rPr lang="ja-JP" altLang="en-US" sz="3200" b="1" dirty="0">
                <a:solidFill>
                  <a:schemeClr val="bg1"/>
                </a:solidFill>
                <a:latin typeface="ＭＳ Ｐゴシック" panose="020B0600070205080204" pitchFamily="50" charset="-128"/>
                <a:ea typeface="ＭＳ Ｐゴシック" panose="020B0600070205080204" pitchFamily="50" charset="-128"/>
              </a:rPr>
              <a:t>９</a:t>
            </a:r>
            <a:r>
              <a:rPr kumimoji="1" lang="ja-JP" altLang="en-US" b="1" dirty="0" smtClean="0">
                <a:solidFill>
                  <a:schemeClr val="bg1"/>
                </a:solidFill>
                <a:latin typeface="ＭＳ Ｐゴシック" panose="020B0600070205080204" pitchFamily="50" charset="-128"/>
                <a:ea typeface="ＭＳ Ｐゴシック" panose="020B0600070205080204" pitchFamily="50" charset="-128"/>
              </a:rPr>
              <a:t>月～</a:t>
            </a:r>
            <a:r>
              <a:rPr lang="ja-JP" altLang="en-US" sz="3200" b="1" dirty="0" smtClean="0">
                <a:solidFill>
                  <a:schemeClr val="bg1"/>
                </a:solidFill>
                <a:latin typeface="ＭＳ Ｐゴシック" panose="020B0600070205080204" pitchFamily="50" charset="-128"/>
                <a:ea typeface="ＭＳ Ｐゴシック" panose="020B0600070205080204" pitchFamily="50" charset="-128"/>
              </a:rPr>
              <a:t>１</a:t>
            </a:r>
            <a:r>
              <a:rPr lang="ja-JP" altLang="en-US" sz="3200" b="1" dirty="0">
                <a:solidFill>
                  <a:schemeClr val="bg1"/>
                </a:solidFill>
                <a:latin typeface="ＭＳ Ｐゴシック" panose="020B0600070205080204" pitchFamily="50" charset="-128"/>
                <a:ea typeface="ＭＳ Ｐゴシック" panose="020B0600070205080204" pitchFamily="50" charset="-128"/>
              </a:rPr>
              <a:t>２</a:t>
            </a:r>
            <a:r>
              <a:rPr kumimoji="1" lang="ja-JP" altLang="en-US" b="1" dirty="0" smtClean="0">
                <a:solidFill>
                  <a:schemeClr val="bg1"/>
                </a:solidFill>
                <a:latin typeface="ＭＳ Ｐゴシック" panose="020B0600070205080204" pitchFamily="50" charset="-128"/>
                <a:ea typeface="ＭＳ Ｐゴシック" panose="020B0600070205080204" pitchFamily="50" charset="-128"/>
              </a:rPr>
              <a:t>月</a:t>
            </a:r>
            <a:endParaRPr kumimoji="1" lang="ja-JP" altLang="en-US" b="1" dirty="0">
              <a:solidFill>
                <a:schemeClr val="bg1"/>
              </a:solidFill>
              <a:latin typeface="ＭＳ Ｐゴシック" panose="020B0600070205080204" pitchFamily="50" charset="-128"/>
              <a:ea typeface="ＭＳ Ｐゴシック" panose="020B0600070205080204" pitchFamily="50" charset="-128"/>
            </a:endParaRPr>
          </a:p>
        </p:txBody>
      </p:sp>
      <p:sp>
        <p:nvSpPr>
          <p:cNvPr id="9" name="Rectangle 12"/>
          <p:cNvSpPr>
            <a:spLocks noChangeArrowheads="1"/>
          </p:cNvSpPr>
          <p:nvPr/>
        </p:nvSpPr>
        <p:spPr bwMode="auto">
          <a:xfrm>
            <a:off x="1405850" y="6044616"/>
            <a:ext cx="1063774" cy="346387"/>
          </a:xfrm>
          <a:prstGeom prst="rect">
            <a:avLst/>
          </a:prstGeom>
          <a:noFill/>
          <a:ln w="9525">
            <a:noFill/>
            <a:miter lim="800000"/>
            <a:headEnd/>
            <a:tailEnd/>
          </a:ln>
        </p:spPr>
        <p:txBody>
          <a:bodyPr/>
          <a:lstStyle/>
          <a:p>
            <a:r>
              <a:rPr lang="ja-JP" altLang="en-US" sz="1400" b="1" dirty="0">
                <a:solidFill>
                  <a:schemeClr val="bg1"/>
                </a:solidFill>
                <a:latin typeface="ＭＳ Ｐゴシック" charset="-128"/>
              </a:rPr>
              <a:t>講師紹介</a:t>
            </a:r>
          </a:p>
        </p:txBody>
      </p:sp>
      <p:sp>
        <p:nvSpPr>
          <p:cNvPr id="11" name="テキスト ボックス 106"/>
          <p:cNvSpPr txBox="1"/>
          <p:nvPr/>
        </p:nvSpPr>
        <p:spPr bwMode="auto">
          <a:xfrm>
            <a:off x="1420037" y="6340231"/>
            <a:ext cx="2171700" cy="309563"/>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14400">
              <a:defRPr/>
            </a:pPr>
            <a:r>
              <a:rPr lang="ja-JP" altLang="en-US" sz="1000" dirty="0">
                <a:solidFill>
                  <a:schemeClr val="accent4">
                    <a:lumMod val="50000"/>
                  </a:schemeClr>
                </a:solidFill>
                <a:latin typeface="HGS創英角ｺﾞｼｯｸUB" panose="020B0900000000000000" pitchFamily="50" charset="-128"/>
                <a:ea typeface="HGS創英角ｺﾞｼｯｸUB" panose="020B0900000000000000" pitchFamily="50" charset="-128"/>
              </a:rPr>
              <a:t>㈱福岡相続サポートセンター</a:t>
            </a:r>
          </a:p>
        </p:txBody>
      </p:sp>
      <p:sp>
        <p:nvSpPr>
          <p:cNvPr id="12" name="テキスト ボックス 115"/>
          <p:cNvSpPr txBox="1"/>
          <p:nvPr/>
        </p:nvSpPr>
        <p:spPr bwMode="auto">
          <a:xfrm>
            <a:off x="1420037" y="6702464"/>
            <a:ext cx="1257300" cy="33348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defRPr/>
            </a:pPr>
            <a:r>
              <a:rPr lang="ja-JP" altLang="en-US" sz="1300" dirty="0" smtClean="0">
                <a:solidFill>
                  <a:schemeClr val="accent4">
                    <a:lumMod val="50000"/>
                  </a:schemeClr>
                </a:solidFill>
                <a:latin typeface="HGS創英角ｺﾞｼｯｸUB" panose="020B0900000000000000" pitchFamily="50" charset="-128"/>
                <a:ea typeface="HGS創英角ｺﾞｼｯｸUB" panose="020B0900000000000000" pitchFamily="50" charset="-128"/>
              </a:rPr>
              <a:t>杉山　健太郎</a:t>
            </a:r>
            <a:endParaRPr lang="ja-JP" altLang="en-US" sz="1300" dirty="0">
              <a:solidFill>
                <a:schemeClr val="accent4">
                  <a:lumMod val="50000"/>
                </a:schemeClr>
              </a:solidFill>
              <a:latin typeface="HGS創英角ｺﾞｼｯｸUB" panose="020B0900000000000000" pitchFamily="50" charset="-128"/>
              <a:ea typeface="HGS創英角ｺﾞｼｯｸUB" panose="020B0900000000000000" pitchFamily="50" charset="-128"/>
            </a:endParaRPr>
          </a:p>
        </p:txBody>
      </p:sp>
      <p:sp>
        <p:nvSpPr>
          <p:cNvPr id="13" name="テキスト ボックス 107"/>
          <p:cNvSpPr txBox="1"/>
          <p:nvPr/>
        </p:nvSpPr>
        <p:spPr bwMode="auto">
          <a:xfrm>
            <a:off x="1412776" y="6513934"/>
            <a:ext cx="1857375" cy="239266"/>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p>
            <a:r>
              <a:rPr lang="ja-JP" altLang="en-US" sz="1000" dirty="0">
                <a:solidFill>
                  <a:schemeClr val="accent4">
                    <a:lumMod val="50000"/>
                  </a:schemeClr>
                </a:solidFill>
                <a:latin typeface="HGS創英角ｺﾞｼｯｸUB" pitchFamily="50" charset="-128"/>
                <a:ea typeface="HGS創英角ｺﾞｼｯｸUB" pitchFamily="50" charset="-128"/>
              </a:rPr>
              <a:t>上級相続支援コンサルタント</a:t>
            </a:r>
          </a:p>
        </p:txBody>
      </p:sp>
      <p:sp>
        <p:nvSpPr>
          <p:cNvPr id="28" name="テキスト ボックス 27"/>
          <p:cNvSpPr txBox="1"/>
          <p:nvPr/>
        </p:nvSpPr>
        <p:spPr>
          <a:xfrm>
            <a:off x="369603" y="5344461"/>
            <a:ext cx="1673297" cy="615553"/>
          </a:xfrm>
          <a:prstGeom prst="rect">
            <a:avLst/>
          </a:prstGeom>
          <a:noFill/>
        </p:spPr>
        <p:txBody>
          <a:bodyPr wrap="square" rtlCol="0">
            <a:spAutoFit/>
          </a:bodyPr>
          <a:lstStyle/>
          <a:p>
            <a:r>
              <a:rPr kumimoji="1" lang="ja-JP" altLang="en-US" sz="2400" b="1" dirty="0" smtClean="0">
                <a:solidFill>
                  <a:srgbClr val="AE1E1E"/>
                </a:solidFill>
                <a:latin typeface="ＭＳ Ｐゴシック" panose="020B0600070205080204" pitchFamily="50" charset="-128"/>
                <a:ea typeface="ＭＳ Ｐゴシック" panose="020B0600070205080204" pitchFamily="50" charset="-128"/>
              </a:rPr>
              <a:t>第</a:t>
            </a:r>
            <a:r>
              <a:rPr kumimoji="1" lang="en-US" altLang="ja-JP" sz="3400" b="1" dirty="0" smtClean="0">
                <a:solidFill>
                  <a:srgbClr val="AE1E1E"/>
                </a:solidFill>
                <a:latin typeface="ＭＳ Ｐゴシック" panose="020B0600070205080204" pitchFamily="50" charset="-128"/>
                <a:ea typeface="ＭＳ Ｐゴシック" panose="020B0600070205080204" pitchFamily="50" charset="-128"/>
              </a:rPr>
              <a:t>106</a:t>
            </a:r>
            <a:r>
              <a:rPr kumimoji="1" lang="ja-JP" altLang="en-US" sz="2400" b="1" dirty="0" smtClean="0">
                <a:solidFill>
                  <a:srgbClr val="AE1E1E"/>
                </a:solidFill>
                <a:latin typeface="ＭＳ Ｐゴシック" panose="020B0600070205080204" pitchFamily="50" charset="-128"/>
                <a:ea typeface="ＭＳ Ｐゴシック" panose="020B0600070205080204" pitchFamily="50" charset="-128"/>
              </a:rPr>
              <a:t>期</a:t>
            </a:r>
            <a:endParaRPr kumimoji="1" lang="ja-JP" altLang="en-US" sz="2400" b="1" dirty="0">
              <a:solidFill>
                <a:srgbClr val="AE1E1E"/>
              </a:solidFill>
              <a:latin typeface="ＭＳ Ｐゴシック" panose="020B0600070205080204" pitchFamily="50" charset="-128"/>
              <a:ea typeface="ＭＳ Ｐゴシック" panose="020B0600070205080204" pitchFamily="50" charset="-128"/>
            </a:endParaRPr>
          </a:p>
        </p:txBody>
      </p:sp>
      <p:sp>
        <p:nvSpPr>
          <p:cNvPr id="31" name="テキスト ボックス 30"/>
          <p:cNvSpPr txBox="1"/>
          <p:nvPr/>
        </p:nvSpPr>
        <p:spPr>
          <a:xfrm>
            <a:off x="5085184" y="8181695"/>
            <a:ext cx="2158789" cy="461665"/>
          </a:xfrm>
          <a:prstGeom prst="rect">
            <a:avLst/>
          </a:prstGeom>
          <a:noFill/>
        </p:spPr>
        <p:txBody>
          <a:bodyPr wrap="square" rtlCol="0">
            <a:spAutoFit/>
          </a:bodyPr>
          <a:lstStyle/>
          <a:p>
            <a:r>
              <a:rPr kumimoji="1" lang="ja-JP" altLang="en-US" sz="2400" b="1" dirty="0" smtClean="0">
                <a:solidFill>
                  <a:srgbClr val="002060"/>
                </a:solidFill>
                <a:latin typeface="ＭＳ ゴシック" panose="020B0609070205080204" pitchFamily="49" charset="-128"/>
                <a:ea typeface="ＭＳ ゴシック" panose="020B0609070205080204" pitchFamily="49" charset="-128"/>
              </a:rPr>
              <a:t>定員</a:t>
            </a:r>
            <a:r>
              <a:rPr lang="en-US" altLang="ja-JP" sz="2400" b="1" dirty="0">
                <a:solidFill>
                  <a:srgbClr val="002060"/>
                </a:solidFill>
                <a:latin typeface="ＭＳ ゴシック" panose="020B0609070205080204" pitchFamily="49" charset="-128"/>
                <a:ea typeface="ＭＳ ゴシック" panose="020B0609070205080204" pitchFamily="49" charset="-128"/>
              </a:rPr>
              <a:t>20</a:t>
            </a:r>
            <a:r>
              <a:rPr kumimoji="1" lang="ja-JP" altLang="en-US" sz="2400" b="1" dirty="0" smtClean="0">
                <a:solidFill>
                  <a:srgbClr val="002060"/>
                </a:solidFill>
                <a:latin typeface="ＭＳ ゴシック" panose="020B0609070205080204" pitchFamily="49" charset="-128"/>
                <a:ea typeface="ＭＳ ゴシック" panose="020B0609070205080204" pitchFamily="49" charset="-128"/>
              </a:rPr>
              <a:t>名</a:t>
            </a:r>
            <a:endParaRPr kumimoji="1" lang="ja-JP" altLang="en-US" sz="2400" b="1" dirty="0">
              <a:solidFill>
                <a:srgbClr val="002060"/>
              </a:solidFill>
              <a:latin typeface="ＭＳ ゴシック" panose="020B0609070205080204" pitchFamily="49" charset="-128"/>
              <a:ea typeface="ＭＳ ゴシック" panose="020B0609070205080204" pitchFamily="49" charset="-128"/>
            </a:endParaRPr>
          </a:p>
        </p:txBody>
      </p:sp>
      <p:sp>
        <p:nvSpPr>
          <p:cNvPr id="36" name="テキスト ボックス 35"/>
          <p:cNvSpPr txBox="1"/>
          <p:nvPr/>
        </p:nvSpPr>
        <p:spPr>
          <a:xfrm>
            <a:off x="3793901" y="6159201"/>
            <a:ext cx="2660517" cy="253916"/>
          </a:xfrm>
          <a:prstGeom prst="rect">
            <a:avLst/>
          </a:prstGeom>
          <a:noFill/>
        </p:spPr>
        <p:txBody>
          <a:bodyPr wrap="square" rtlCol="0">
            <a:spAutoFit/>
          </a:bodyPr>
          <a:lstStyle/>
          <a:p>
            <a:pPr algn="ctr"/>
            <a:r>
              <a:rPr lang="en-US" altLang="ja-JP" sz="900" b="1" dirty="0">
                <a:solidFill>
                  <a:srgbClr val="FF5050"/>
                </a:solidFill>
                <a:latin typeface="ＭＳ Ｐゴシック" panose="020B0600070205080204" pitchFamily="50" charset="-128"/>
                <a:ea typeface="ＭＳ Ｐゴシック" panose="020B0600070205080204" pitchFamily="50" charset="-128"/>
              </a:rPr>
              <a:t>9</a:t>
            </a:r>
            <a:r>
              <a:rPr kumimoji="1" lang="ja-JP" altLang="en-US" sz="900" b="1" dirty="0" smtClean="0">
                <a:solidFill>
                  <a:srgbClr val="FF5050"/>
                </a:solidFill>
                <a:latin typeface="ＭＳ Ｐゴシック" panose="020B0600070205080204" pitchFamily="50" charset="-128"/>
                <a:ea typeface="ＭＳ Ｐゴシック" panose="020B0600070205080204" pitchFamily="50" charset="-128"/>
              </a:rPr>
              <a:t>月</a:t>
            </a:r>
            <a:r>
              <a:rPr lang="en-US" altLang="ja-JP" sz="900" b="1" dirty="0" smtClean="0">
                <a:solidFill>
                  <a:srgbClr val="FF5050"/>
                </a:solidFill>
                <a:latin typeface="ＭＳ Ｐゴシック" panose="020B0600070205080204" pitchFamily="50" charset="-128"/>
                <a:ea typeface="ＭＳ Ｐゴシック" panose="020B0600070205080204" pitchFamily="50" charset="-128"/>
              </a:rPr>
              <a:t>16</a:t>
            </a:r>
            <a:r>
              <a:rPr kumimoji="1" lang="ja-JP" altLang="en-US" sz="900" b="1" dirty="0" smtClean="0">
                <a:solidFill>
                  <a:srgbClr val="FF5050"/>
                </a:solidFill>
                <a:latin typeface="ＭＳ Ｐゴシック" panose="020B0600070205080204" pitchFamily="50" charset="-128"/>
                <a:ea typeface="ＭＳ Ｐゴシック" panose="020B0600070205080204" pitchFamily="50" charset="-128"/>
              </a:rPr>
              <a:t>日</a:t>
            </a:r>
            <a:r>
              <a:rPr kumimoji="1" lang="en-US" altLang="ja-JP" sz="900" b="1" dirty="0" smtClean="0">
                <a:solidFill>
                  <a:srgbClr val="FF5050"/>
                </a:solidFill>
                <a:latin typeface="ＭＳ Ｐゴシック" panose="020B0600070205080204" pitchFamily="50" charset="-128"/>
                <a:ea typeface="ＭＳ Ｐゴシック" panose="020B0600070205080204" pitchFamily="50" charset="-128"/>
              </a:rPr>
              <a:t>(</a:t>
            </a:r>
            <a:r>
              <a:rPr lang="ja-JP" altLang="en-US" sz="900" b="1" dirty="0">
                <a:solidFill>
                  <a:srgbClr val="FF5050"/>
                </a:solidFill>
                <a:latin typeface="ＭＳ Ｐゴシック" panose="020B0600070205080204" pitchFamily="50" charset="-128"/>
                <a:ea typeface="ＭＳ Ｐゴシック" panose="020B0600070205080204" pitchFamily="50" charset="-128"/>
              </a:rPr>
              <a:t>木</a:t>
            </a:r>
            <a:r>
              <a:rPr lang="en-US" altLang="ja-JP" sz="900" b="1" dirty="0" smtClean="0">
                <a:solidFill>
                  <a:srgbClr val="FF5050"/>
                </a:solidFill>
                <a:latin typeface="ＭＳ Ｐゴシック" panose="020B0600070205080204" pitchFamily="50" charset="-128"/>
                <a:ea typeface="ＭＳ Ｐゴシック" panose="020B0600070205080204" pitchFamily="50" charset="-128"/>
              </a:rPr>
              <a:t>)</a:t>
            </a:r>
            <a:r>
              <a:rPr kumimoji="1" lang="ja-JP" altLang="en-US" sz="900" b="1" dirty="0" smtClean="0">
                <a:solidFill>
                  <a:srgbClr val="FF5050"/>
                </a:solidFill>
                <a:latin typeface="ＭＳ Ｐゴシック" panose="020B0600070205080204" pitchFamily="50" charset="-128"/>
                <a:ea typeface="ＭＳ Ｐゴシック" panose="020B0600070205080204" pitchFamily="50" charset="-128"/>
              </a:rPr>
              <a:t>　</a:t>
            </a:r>
            <a:r>
              <a:rPr kumimoji="1" lang="ja-JP" altLang="en-US" sz="1050" b="1" dirty="0" smtClean="0">
                <a:solidFill>
                  <a:srgbClr val="FF5050"/>
                </a:solidFill>
                <a:latin typeface="ＭＳ Ｐゴシック" panose="020B0600070205080204" pitchFamily="50" charset="-128"/>
                <a:ea typeface="ＭＳ Ｐゴシック" panose="020B0600070205080204" pitchFamily="50" charset="-128"/>
              </a:rPr>
              <a:t>相続と遺言の基礎知識</a:t>
            </a:r>
            <a:endParaRPr kumimoji="1" lang="ja-JP" altLang="en-US" sz="1050" b="1" dirty="0">
              <a:solidFill>
                <a:srgbClr val="FF5050"/>
              </a:solidFill>
              <a:latin typeface="ＭＳ Ｐゴシック" panose="020B0600070205080204" pitchFamily="50" charset="-128"/>
              <a:ea typeface="ＭＳ Ｐゴシック" panose="020B0600070205080204" pitchFamily="50" charset="-128"/>
            </a:endParaRPr>
          </a:p>
        </p:txBody>
      </p:sp>
      <p:sp>
        <p:nvSpPr>
          <p:cNvPr id="37" name="テキスト ボックス 36"/>
          <p:cNvSpPr txBox="1"/>
          <p:nvPr/>
        </p:nvSpPr>
        <p:spPr>
          <a:xfrm>
            <a:off x="3933056" y="6479429"/>
            <a:ext cx="2232248" cy="253916"/>
          </a:xfrm>
          <a:prstGeom prst="rect">
            <a:avLst/>
          </a:prstGeom>
          <a:noFill/>
        </p:spPr>
        <p:txBody>
          <a:bodyPr wrap="square" rtlCol="0">
            <a:spAutoFit/>
          </a:bodyPr>
          <a:lstStyle/>
          <a:p>
            <a:pPr algn="ctr"/>
            <a:r>
              <a:rPr lang="en-US" altLang="ja-JP" sz="900" b="1" dirty="0" smtClean="0">
                <a:solidFill>
                  <a:srgbClr val="9966FF"/>
                </a:solidFill>
                <a:latin typeface="ＭＳ Ｐゴシック" panose="020B0600070205080204" pitchFamily="50" charset="-128"/>
                <a:ea typeface="ＭＳ Ｐゴシック" panose="020B0600070205080204" pitchFamily="50" charset="-128"/>
              </a:rPr>
              <a:t>9</a:t>
            </a:r>
            <a:r>
              <a:rPr lang="ja-JP" altLang="en-US" sz="900" b="1" dirty="0" smtClean="0">
                <a:solidFill>
                  <a:srgbClr val="9966FF"/>
                </a:solidFill>
                <a:latin typeface="ＭＳ Ｐゴシック" panose="020B0600070205080204" pitchFamily="50" charset="-128"/>
                <a:ea typeface="ＭＳ Ｐゴシック" panose="020B0600070205080204" pitchFamily="50" charset="-128"/>
              </a:rPr>
              <a:t>月</a:t>
            </a:r>
            <a:r>
              <a:rPr lang="en-US" altLang="ja-JP" sz="900" b="1" dirty="0">
                <a:solidFill>
                  <a:srgbClr val="9966FF"/>
                </a:solidFill>
                <a:latin typeface="ＭＳ Ｐゴシック" panose="020B0600070205080204" pitchFamily="50" charset="-128"/>
                <a:ea typeface="ＭＳ Ｐゴシック" panose="020B0600070205080204" pitchFamily="50" charset="-128"/>
              </a:rPr>
              <a:t>30</a:t>
            </a:r>
            <a:r>
              <a:rPr lang="ja-JP" altLang="en-US" sz="900" b="1" dirty="0" smtClean="0">
                <a:solidFill>
                  <a:srgbClr val="9966FF"/>
                </a:solidFill>
                <a:latin typeface="ＭＳ Ｐゴシック" panose="020B0600070205080204" pitchFamily="50" charset="-128"/>
                <a:ea typeface="ＭＳ Ｐゴシック" panose="020B0600070205080204" pitchFamily="50" charset="-128"/>
              </a:rPr>
              <a:t>日</a:t>
            </a:r>
            <a:r>
              <a:rPr lang="en-US" altLang="ja-JP" sz="900" b="1" dirty="0" smtClean="0">
                <a:solidFill>
                  <a:srgbClr val="9966FF"/>
                </a:solidFill>
                <a:latin typeface="ＭＳ Ｐゴシック" panose="020B0600070205080204" pitchFamily="50" charset="-128"/>
                <a:ea typeface="ＭＳ Ｐゴシック" panose="020B0600070205080204" pitchFamily="50" charset="-128"/>
              </a:rPr>
              <a:t>(</a:t>
            </a:r>
            <a:r>
              <a:rPr lang="ja-JP" altLang="en-US" sz="900" b="1" dirty="0">
                <a:solidFill>
                  <a:srgbClr val="9966FF"/>
                </a:solidFill>
                <a:latin typeface="ＭＳ Ｐゴシック" panose="020B0600070205080204" pitchFamily="50" charset="-128"/>
                <a:ea typeface="ＭＳ Ｐゴシック" panose="020B0600070205080204" pitchFamily="50" charset="-128"/>
              </a:rPr>
              <a:t>木</a:t>
            </a:r>
            <a:r>
              <a:rPr lang="en-US" altLang="ja-JP" sz="900" b="1" dirty="0" smtClean="0">
                <a:solidFill>
                  <a:srgbClr val="9966FF"/>
                </a:solidFill>
                <a:latin typeface="ＭＳ Ｐゴシック" panose="020B0600070205080204" pitchFamily="50" charset="-128"/>
                <a:ea typeface="ＭＳ Ｐゴシック" panose="020B0600070205080204" pitchFamily="50" charset="-128"/>
              </a:rPr>
              <a:t>)</a:t>
            </a:r>
            <a:r>
              <a:rPr lang="ja-JP" altLang="en-US" sz="900" b="1" dirty="0" smtClean="0">
                <a:solidFill>
                  <a:srgbClr val="9966FF"/>
                </a:solidFill>
                <a:latin typeface="ＭＳ Ｐゴシック" panose="020B0600070205080204" pitchFamily="50" charset="-128"/>
                <a:ea typeface="ＭＳ Ｐゴシック" panose="020B0600070205080204" pitchFamily="50" charset="-128"/>
              </a:rPr>
              <a:t>　</a:t>
            </a:r>
            <a:r>
              <a:rPr kumimoji="1" lang="ja-JP" altLang="en-US" sz="1050" b="1" dirty="0" smtClean="0">
                <a:solidFill>
                  <a:srgbClr val="9966FF"/>
                </a:solidFill>
                <a:latin typeface="ＭＳ Ｐゴシック" panose="020B0600070205080204" pitchFamily="50" charset="-128"/>
                <a:ea typeface="ＭＳ Ｐゴシック" panose="020B0600070205080204" pitchFamily="50" charset="-128"/>
              </a:rPr>
              <a:t>財産把握と</a:t>
            </a:r>
            <a:r>
              <a:rPr lang="ja-JP" altLang="en-US" sz="1050" b="1" dirty="0" smtClean="0">
                <a:solidFill>
                  <a:srgbClr val="9966FF"/>
                </a:solidFill>
                <a:latin typeface="ＭＳ Ｐゴシック" panose="020B0600070205080204" pitchFamily="50" charset="-128"/>
                <a:ea typeface="ＭＳ Ｐゴシック" panose="020B0600070205080204" pitchFamily="50" charset="-128"/>
              </a:rPr>
              <a:t>その評価　　</a:t>
            </a:r>
            <a:endParaRPr kumimoji="1" lang="ja-JP" altLang="en-US" sz="1050" b="1" dirty="0">
              <a:solidFill>
                <a:srgbClr val="9966FF"/>
              </a:solidFill>
              <a:latin typeface="ＭＳ Ｐゴシック" panose="020B0600070205080204" pitchFamily="50" charset="-128"/>
              <a:ea typeface="ＭＳ Ｐゴシック" panose="020B0600070205080204" pitchFamily="50" charset="-128"/>
            </a:endParaRPr>
          </a:p>
        </p:txBody>
      </p:sp>
      <p:sp>
        <p:nvSpPr>
          <p:cNvPr id="38" name="テキスト ボックス 37"/>
          <p:cNvSpPr txBox="1"/>
          <p:nvPr/>
        </p:nvSpPr>
        <p:spPr>
          <a:xfrm>
            <a:off x="3861048" y="6796895"/>
            <a:ext cx="2447107" cy="253916"/>
          </a:xfrm>
          <a:prstGeom prst="rect">
            <a:avLst/>
          </a:prstGeom>
          <a:noFill/>
        </p:spPr>
        <p:txBody>
          <a:bodyPr wrap="square" rtlCol="0">
            <a:spAutoFit/>
          </a:bodyPr>
          <a:lstStyle/>
          <a:p>
            <a:pPr algn="ctr"/>
            <a:r>
              <a:rPr lang="en-US" altLang="ja-JP" sz="900" b="1" dirty="0" smtClean="0">
                <a:solidFill>
                  <a:srgbClr val="0070C0"/>
                </a:solidFill>
                <a:latin typeface="ＭＳ Ｐゴシック" panose="020B0600070205080204" pitchFamily="50" charset="-128"/>
                <a:ea typeface="ＭＳ Ｐゴシック" panose="020B0600070205080204" pitchFamily="50" charset="-128"/>
              </a:rPr>
              <a:t>10</a:t>
            </a:r>
            <a:r>
              <a:rPr kumimoji="1" lang="ja-JP" altLang="en-US" sz="900" b="1" dirty="0" smtClean="0">
                <a:solidFill>
                  <a:srgbClr val="0070C0"/>
                </a:solidFill>
                <a:latin typeface="ＭＳ Ｐゴシック" panose="020B0600070205080204" pitchFamily="50" charset="-128"/>
                <a:ea typeface="ＭＳ Ｐゴシック" panose="020B0600070205080204" pitchFamily="50" charset="-128"/>
              </a:rPr>
              <a:t>月</a:t>
            </a:r>
            <a:r>
              <a:rPr lang="en-US" altLang="ja-JP" sz="900" b="1" dirty="0">
                <a:solidFill>
                  <a:srgbClr val="0070C0"/>
                </a:solidFill>
                <a:latin typeface="ＭＳ Ｐゴシック" panose="020B0600070205080204" pitchFamily="50" charset="-128"/>
                <a:ea typeface="ＭＳ Ｐゴシック" panose="020B0600070205080204" pitchFamily="50" charset="-128"/>
              </a:rPr>
              <a:t>7</a:t>
            </a:r>
            <a:r>
              <a:rPr kumimoji="1" lang="ja-JP" altLang="en-US" sz="900" b="1" dirty="0" smtClean="0">
                <a:solidFill>
                  <a:srgbClr val="0070C0"/>
                </a:solidFill>
                <a:latin typeface="ＭＳ Ｐゴシック" panose="020B0600070205080204" pitchFamily="50" charset="-128"/>
                <a:ea typeface="ＭＳ Ｐゴシック" panose="020B0600070205080204" pitchFamily="50" charset="-128"/>
              </a:rPr>
              <a:t>日</a:t>
            </a:r>
            <a:r>
              <a:rPr kumimoji="1" lang="en-US" altLang="ja-JP" sz="900" b="1" dirty="0" smtClean="0">
                <a:solidFill>
                  <a:srgbClr val="0070C0"/>
                </a:solidFill>
                <a:latin typeface="ＭＳ Ｐゴシック" panose="020B0600070205080204" pitchFamily="50" charset="-128"/>
                <a:ea typeface="ＭＳ Ｐゴシック" panose="020B0600070205080204" pitchFamily="50" charset="-128"/>
              </a:rPr>
              <a:t>(</a:t>
            </a:r>
            <a:r>
              <a:rPr lang="ja-JP" altLang="en-US" sz="900" b="1" dirty="0">
                <a:solidFill>
                  <a:srgbClr val="0070C0"/>
                </a:solidFill>
                <a:latin typeface="ＭＳ Ｐゴシック" panose="020B0600070205080204" pitchFamily="50" charset="-128"/>
                <a:ea typeface="ＭＳ Ｐゴシック" panose="020B0600070205080204" pitchFamily="50" charset="-128"/>
              </a:rPr>
              <a:t>木</a:t>
            </a:r>
            <a:r>
              <a:rPr kumimoji="1" lang="en-US" altLang="ja-JP" sz="900" b="1" dirty="0" smtClean="0">
                <a:solidFill>
                  <a:srgbClr val="0070C0"/>
                </a:solidFill>
                <a:latin typeface="ＭＳ Ｐゴシック" panose="020B0600070205080204" pitchFamily="50" charset="-128"/>
                <a:ea typeface="ＭＳ Ｐゴシック" panose="020B0600070205080204" pitchFamily="50" charset="-128"/>
              </a:rPr>
              <a:t>)</a:t>
            </a:r>
            <a:r>
              <a:rPr kumimoji="1" lang="ja-JP" altLang="en-US" sz="900" b="1" dirty="0" smtClean="0">
                <a:solidFill>
                  <a:srgbClr val="0070C0"/>
                </a:solidFill>
                <a:latin typeface="ＭＳ Ｐゴシック" panose="020B0600070205080204" pitchFamily="50" charset="-128"/>
                <a:ea typeface="ＭＳ Ｐゴシック" panose="020B0600070205080204" pitchFamily="50" charset="-128"/>
              </a:rPr>
              <a:t>　</a:t>
            </a:r>
            <a:r>
              <a:rPr kumimoji="1" lang="ja-JP" altLang="en-US" sz="1050" b="1" dirty="0" smtClean="0">
                <a:solidFill>
                  <a:srgbClr val="0070C0"/>
                </a:solidFill>
                <a:latin typeface="ＭＳ Ｐゴシック" panose="020B0600070205080204" pitchFamily="50" charset="-128"/>
                <a:ea typeface="ＭＳ Ｐゴシック" panose="020B0600070205080204" pitchFamily="50" charset="-128"/>
              </a:rPr>
              <a:t>賢い生前</a:t>
            </a:r>
            <a:r>
              <a:rPr lang="ja-JP" altLang="en-US" sz="1050" b="1" dirty="0" smtClean="0">
                <a:solidFill>
                  <a:srgbClr val="0070C0"/>
                </a:solidFill>
                <a:latin typeface="ＭＳ Ｐゴシック" panose="020B0600070205080204" pitchFamily="50" charset="-128"/>
                <a:ea typeface="ＭＳ Ｐゴシック" panose="020B0600070205080204" pitchFamily="50" charset="-128"/>
              </a:rPr>
              <a:t>贈与のススメ　　　</a:t>
            </a:r>
            <a:endParaRPr kumimoji="1" lang="ja-JP" altLang="en-US" sz="1050" b="1" dirty="0">
              <a:solidFill>
                <a:srgbClr val="0070C0"/>
              </a:solidFill>
              <a:latin typeface="ＭＳ Ｐゴシック" panose="020B0600070205080204" pitchFamily="50" charset="-128"/>
              <a:ea typeface="ＭＳ Ｐゴシック" panose="020B0600070205080204" pitchFamily="50" charset="-128"/>
            </a:endParaRPr>
          </a:p>
        </p:txBody>
      </p:sp>
      <p:sp>
        <p:nvSpPr>
          <p:cNvPr id="39" name="テキスト ボックス 38"/>
          <p:cNvSpPr txBox="1"/>
          <p:nvPr/>
        </p:nvSpPr>
        <p:spPr>
          <a:xfrm>
            <a:off x="3879686" y="7113240"/>
            <a:ext cx="2620851" cy="253916"/>
          </a:xfrm>
          <a:prstGeom prst="rect">
            <a:avLst/>
          </a:prstGeom>
          <a:noFill/>
        </p:spPr>
        <p:txBody>
          <a:bodyPr wrap="square" rtlCol="0">
            <a:spAutoFit/>
          </a:bodyPr>
          <a:lstStyle/>
          <a:p>
            <a:pPr algn="ctr"/>
            <a:r>
              <a:rPr lang="en-US" altLang="ja-JP" sz="900" b="1" dirty="0" smtClean="0">
                <a:solidFill>
                  <a:srgbClr val="009900"/>
                </a:solidFill>
                <a:latin typeface="ＭＳ Ｐゴシック" panose="020B0600070205080204" pitchFamily="50" charset="-128"/>
                <a:ea typeface="ＭＳ Ｐゴシック" panose="020B0600070205080204" pitchFamily="50" charset="-128"/>
              </a:rPr>
              <a:t>10</a:t>
            </a:r>
            <a:r>
              <a:rPr kumimoji="1" lang="ja-JP" altLang="en-US" sz="900" b="1" dirty="0" smtClean="0">
                <a:solidFill>
                  <a:srgbClr val="009900"/>
                </a:solidFill>
                <a:latin typeface="ＭＳ Ｐゴシック" panose="020B0600070205080204" pitchFamily="50" charset="-128"/>
                <a:ea typeface="ＭＳ Ｐゴシック" panose="020B0600070205080204" pitchFamily="50" charset="-128"/>
              </a:rPr>
              <a:t>月</a:t>
            </a:r>
            <a:r>
              <a:rPr lang="en-US" altLang="ja-JP" sz="900" b="1" dirty="0">
                <a:solidFill>
                  <a:srgbClr val="009900"/>
                </a:solidFill>
                <a:latin typeface="ＭＳ Ｐゴシック" panose="020B0600070205080204" pitchFamily="50" charset="-128"/>
                <a:ea typeface="ＭＳ Ｐゴシック" panose="020B0600070205080204" pitchFamily="50" charset="-128"/>
              </a:rPr>
              <a:t>28</a:t>
            </a:r>
            <a:r>
              <a:rPr kumimoji="1" lang="ja-JP" altLang="en-US" sz="900" b="1" dirty="0" smtClean="0">
                <a:solidFill>
                  <a:srgbClr val="009900"/>
                </a:solidFill>
                <a:latin typeface="ＭＳ Ｐゴシック" panose="020B0600070205080204" pitchFamily="50" charset="-128"/>
                <a:ea typeface="ＭＳ Ｐゴシック" panose="020B0600070205080204" pitchFamily="50" charset="-128"/>
              </a:rPr>
              <a:t>日</a:t>
            </a:r>
            <a:r>
              <a:rPr kumimoji="1" lang="en-US" altLang="ja-JP" sz="900" b="1" dirty="0" smtClean="0">
                <a:solidFill>
                  <a:srgbClr val="009900"/>
                </a:solidFill>
                <a:latin typeface="ＭＳ Ｐゴシック" panose="020B0600070205080204" pitchFamily="50" charset="-128"/>
                <a:ea typeface="ＭＳ Ｐゴシック" panose="020B0600070205080204" pitchFamily="50" charset="-128"/>
              </a:rPr>
              <a:t>(</a:t>
            </a:r>
            <a:r>
              <a:rPr lang="ja-JP" altLang="en-US" sz="900" b="1" dirty="0">
                <a:solidFill>
                  <a:srgbClr val="009900"/>
                </a:solidFill>
                <a:latin typeface="ＭＳ Ｐゴシック" panose="020B0600070205080204" pitchFamily="50" charset="-128"/>
                <a:ea typeface="ＭＳ Ｐゴシック" panose="020B0600070205080204" pitchFamily="50" charset="-128"/>
              </a:rPr>
              <a:t>木</a:t>
            </a:r>
            <a:r>
              <a:rPr kumimoji="1" lang="en-US" altLang="ja-JP" sz="900" b="1" dirty="0" smtClean="0">
                <a:solidFill>
                  <a:srgbClr val="009900"/>
                </a:solidFill>
                <a:latin typeface="ＭＳ Ｐゴシック" panose="020B0600070205080204" pitchFamily="50" charset="-128"/>
                <a:ea typeface="ＭＳ Ｐゴシック" panose="020B0600070205080204" pitchFamily="50" charset="-128"/>
              </a:rPr>
              <a:t>)</a:t>
            </a:r>
            <a:r>
              <a:rPr kumimoji="1" lang="ja-JP" altLang="en-US" sz="900" b="1" dirty="0" smtClean="0">
                <a:solidFill>
                  <a:srgbClr val="009900"/>
                </a:solidFill>
                <a:latin typeface="ＭＳ Ｐゴシック" panose="020B0600070205080204" pitchFamily="50" charset="-128"/>
                <a:ea typeface="ＭＳ Ｐゴシック" panose="020B0600070205080204" pitchFamily="50" charset="-128"/>
              </a:rPr>
              <a:t>　生命保険を</a:t>
            </a:r>
            <a:r>
              <a:rPr kumimoji="1" lang="en-US" altLang="ja-JP" sz="900" b="1" dirty="0" smtClean="0">
                <a:solidFill>
                  <a:srgbClr val="009900"/>
                </a:solidFill>
                <a:latin typeface="ＭＳ Ｐゴシック" panose="020B0600070205080204" pitchFamily="50" charset="-128"/>
                <a:ea typeface="ＭＳ Ｐゴシック" panose="020B0600070205080204" pitchFamily="50" charset="-128"/>
              </a:rPr>
              <a:t>100</a:t>
            </a:r>
            <a:r>
              <a:rPr kumimoji="1" lang="ja-JP" altLang="en-US" sz="900" b="1" dirty="0" smtClean="0">
                <a:solidFill>
                  <a:srgbClr val="009900"/>
                </a:solidFill>
                <a:latin typeface="ＭＳ Ｐゴシック" panose="020B0600070205080204" pitchFamily="50" charset="-128"/>
                <a:ea typeface="ＭＳ Ｐゴシック" panose="020B0600070205080204" pitchFamily="50" charset="-128"/>
              </a:rPr>
              <a:t>％</a:t>
            </a:r>
            <a:r>
              <a:rPr lang="ja-JP" altLang="en-US" sz="900" b="1" dirty="0" smtClean="0">
                <a:solidFill>
                  <a:srgbClr val="009900"/>
                </a:solidFill>
                <a:latin typeface="ＭＳ Ｐゴシック" panose="020B0600070205080204" pitchFamily="50" charset="-128"/>
                <a:ea typeface="ＭＳ Ｐゴシック" panose="020B0600070205080204" pitchFamily="50" charset="-128"/>
              </a:rPr>
              <a:t>活用する方法</a:t>
            </a:r>
            <a:r>
              <a:rPr lang="ja-JP" altLang="en-US" sz="1050" b="1" dirty="0" smtClean="0">
                <a:solidFill>
                  <a:srgbClr val="009900"/>
                </a:solidFill>
                <a:latin typeface="ＭＳ Ｐゴシック" panose="020B0600070205080204" pitchFamily="50" charset="-128"/>
                <a:ea typeface="ＭＳ Ｐゴシック" panose="020B0600070205080204" pitchFamily="50" charset="-128"/>
              </a:rPr>
              <a:t>　</a:t>
            </a:r>
            <a:endParaRPr kumimoji="1" lang="ja-JP" altLang="en-US" sz="1050" b="1" dirty="0">
              <a:solidFill>
                <a:srgbClr val="009900"/>
              </a:solidFill>
              <a:latin typeface="ＭＳ Ｐゴシック" panose="020B0600070205080204" pitchFamily="50" charset="-128"/>
              <a:ea typeface="ＭＳ Ｐゴシック" panose="020B0600070205080204" pitchFamily="50" charset="-128"/>
            </a:endParaRPr>
          </a:p>
        </p:txBody>
      </p:sp>
      <p:sp>
        <p:nvSpPr>
          <p:cNvPr id="40" name="テキスト ボックス 39"/>
          <p:cNvSpPr txBox="1"/>
          <p:nvPr/>
        </p:nvSpPr>
        <p:spPr>
          <a:xfrm>
            <a:off x="3803822" y="7760402"/>
            <a:ext cx="2747696" cy="253916"/>
          </a:xfrm>
          <a:prstGeom prst="rect">
            <a:avLst/>
          </a:prstGeom>
          <a:noFill/>
        </p:spPr>
        <p:txBody>
          <a:bodyPr wrap="square" rtlCol="0">
            <a:spAutoFit/>
          </a:bodyPr>
          <a:lstStyle/>
          <a:p>
            <a:pPr algn="ctr"/>
            <a:r>
              <a:rPr lang="en-US" altLang="ja-JP" sz="900" b="1" dirty="0" smtClean="0">
                <a:solidFill>
                  <a:srgbClr val="FF5050"/>
                </a:solidFill>
                <a:latin typeface="ＭＳ Ｐゴシック" panose="020B0600070205080204" pitchFamily="50" charset="-128"/>
                <a:ea typeface="ＭＳ Ｐゴシック" panose="020B0600070205080204" pitchFamily="50" charset="-128"/>
              </a:rPr>
              <a:t>12</a:t>
            </a:r>
            <a:r>
              <a:rPr kumimoji="1" lang="ja-JP" altLang="en-US" sz="900" b="1" dirty="0" smtClean="0">
                <a:solidFill>
                  <a:srgbClr val="FF5050"/>
                </a:solidFill>
                <a:latin typeface="ＭＳ Ｐゴシック" panose="020B0600070205080204" pitchFamily="50" charset="-128"/>
                <a:ea typeface="ＭＳ Ｐゴシック" panose="020B0600070205080204" pitchFamily="50" charset="-128"/>
              </a:rPr>
              <a:t>月</a:t>
            </a:r>
            <a:r>
              <a:rPr lang="en-US" altLang="ja-JP" sz="900" b="1" dirty="0">
                <a:solidFill>
                  <a:srgbClr val="FF5050"/>
                </a:solidFill>
                <a:latin typeface="ＭＳ Ｐゴシック" panose="020B0600070205080204" pitchFamily="50" charset="-128"/>
                <a:ea typeface="ＭＳ Ｐゴシック" panose="020B0600070205080204" pitchFamily="50" charset="-128"/>
              </a:rPr>
              <a:t>1</a:t>
            </a:r>
            <a:r>
              <a:rPr kumimoji="1" lang="ja-JP" altLang="en-US" sz="900" b="1" dirty="0" smtClean="0">
                <a:solidFill>
                  <a:srgbClr val="FF5050"/>
                </a:solidFill>
                <a:latin typeface="ＭＳ Ｐゴシック" panose="020B0600070205080204" pitchFamily="50" charset="-128"/>
                <a:ea typeface="ＭＳ Ｐゴシック" panose="020B0600070205080204" pitchFamily="50" charset="-128"/>
              </a:rPr>
              <a:t>日</a:t>
            </a:r>
            <a:r>
              <a:rPr kumimoji="1" lang="en-US" altLang="ja-JP" sz="900" b="1" dirty="0" smtClean="0">
                <a:solidFill>
                  <a:srgbClr val="FF5050"/>
                </a:solidFill>
                <a:latin typeface="ＭＳ Ｐゴシック" panose="020B0600070205080204" pitchFamily="50" charset="-128"/>
                <a:ea typeface="ＭＳ Ｐゴシック" panose="020B0600070205080204" pitchFamily="50" charset="-128"/>
              </a:rPr>
              <a:t>(</a:t>
            </a:r>
            <a:r>
              <a:rPr lang="ja-JP" altLang="en-US" sz="900" b="1" dirty="0">
                <a:solidFill>
                  <a:srgbClr val="FF5050"/>
                </a:solidFill>
                <a:latin typeface="ＭＳ Ｐゴシック" panose="020B0600070205080204" pitchFamily="50" charset="-128"/>
                <a:ea typeface="ＭＳ Ｐゴシック" panose="020B0600070205080204" pitchFamily="50" charset="-128"/>
              </a:rPr>
              <a:t>木</a:t>
            </a:r>
            <a:r>
              <a:rPr kumimoji="1" lang="en-US" altLang="ja-JP" sz="900" b="1" dirty="0" smtClean="0">
                <a:solidFill>
                  <a:srgbClr val="FF5050"/>
                </a:solidFill>
                <a:latin typeface="ＭＳ Ｐゴシック" panose="020B0600070205080204" pitchFamily="50" charset="-128"/>
                <a:ea typeface="ＭＳ Ｐゴシック" panose="020B0600070205080204" pitchFamily="50" charset="-128"/>
              </a:rPr>
              <a:t>)</a:t>
            </a:r>
            <a:r>
              <a:rPr lang="ja-JP" altLang="en-US" sz="900" b="1" dirty="0">
                <a:solidFill>
                  <a:srgbClr val="FF5050"/>
                </a:solidFill>
                <a:latin typeface="ＭＳ Ｐゴシック" panose="020B0600070205080204" pitchFamily="50" charset="-128"/>
                <a:ea typeface="ＭＳ Ｐゴシック" panose="020B0600070205080204" pitchFamily="50" charset="-128"/>
              </a:rPr>
              <a:t>　</a:t>
            </a:r>
            <a:r>
              <a:rPr kumimoji="1" lang="ja-JP" altLang="en-US" sz="1050" b="1" dirty="0" smtClean="0">
                <a:solidFill>
                  <a:srgbClr val="FF5050"/>
                </a:solidFill>
                <a:latin typeface="ＭＳ Ｐゴシック" panose="020B0600070205080204" pitchFamily="50" charset="-128"/>
                <a:ea typeface="ＭＳ Ｐゴシック" panose="020B0600070205080204" pitchFamily="50" charset="-128"/>
              </a:rPr>
              <a:t>相続発生後に</a:t>
            </a:r>
            <a:r>
              <a:rPr lang="ja-JP" altLang="en-US" sz="1050" b="1" dirty="0" smtClean="0">
                <a:solidFill>
                  <a:srgbClr val="FF5050"/>
                </a:solidFill>
                <a:latin typeface="ＭＳ Ｐゴシック" panose="020B0600070205080204" pitchFamily="50" charset="-128"/>
                <a:ea typeface="ＭＳ Ｐゴシック" panose="020B0600070205080204" pitchFamily="50" charset="-128"/>
              </a:rPr>
              <a:t>できる対策　</a:t>
            </a:r>
            <a:endParaRPr kumimoji="1" lang="ja-JP" altLang="en-US" sz="1050" b="1" dirty="0">
              <a:solidFill>
                <a:srgbClr val="FF5050"/>
              </a:solidFill>
              <a:latin typeface="ＭＳ Ｐゴシック" panose="020B0600070205080204" pitchFamily="50" charset="-128"/>
              <a:ea typeface="ＭＳ Ｐゴシック" panose="020B0600070205080204" pitchFamily="50" charset="-128"/>
            </a:endParaRPr>
          </a:p>
        </p:txBody>
      </p:sp>
      <p:sp>
        <p:nvSpPr>
          <p:cNvPr id="45" name="テキスト ボックス 44"/>
          <p:cNvSpPr txBox="1"/>
          <p:nvPr/>
        </p:nvSpPr>
        <p:spPr>
          <a:xfrm>
            <a:off x="2800292" y="8186918"/>
            <a:ext cx="2158789" cy="461665"/>
          </a:xfrm>
          <a:prstGeom prst="rect">
            <a:avLst/>
          </a:prstGeom>
          <a:noFill/>
        </p:spPr>
        <p:txBody>
          <a:bodyPr wrap="square" rtlCol="0">
            <a:spAutoFit/>
          </a:bodyPr>
          <a:lstStyle/>
          <a:p>
            <a:r>
              <a:rPr kumimoji="1" lang="ja-JP" altLang="en-US" sz="2400" b="1" dirty="0" smtClean="0">
                <a:solidFill>
                  <a:srgbClr val="002060"/>
                </a:solidFill>
                <a:latin typeface="ＭＳ ゴシック" panose="020B0609070205080204" pitchFamily="49" charset="-128"/>
                <a:ea typeface="ＭＳ ゴシック" panose="020B0609070205080204" pitchFamily="49" charset="-128"/>
              </a:rPr>
              <a:t>完全予約制</a:t>
            </a:r>
            <a:endParaRPr kumimoji="1" lang="ja-JP" altLang="en-US" sz="2400" b="1" dirty="0">
              <a:solidFill>
                <a:srgbClr val="002060"/>
              </a:solidFill>
              <a:latin typeface="ＭＳ ゴシック" panose="020B0609070205080204" pitchFamily="49" charset="-128"/>
              <a:ea typeface="ＭＳ ゴシック" panose="020B0609070205080204" pitchFamily="49" charset="-128"/>
            </a:endParaRPr>
          </a:p>
        </p:txBody>
      </p:sp>
      <p:sp>
        <p:nvSpPr>
          <p:cNvPr id="5" name="正方形/長方形 4"/>
          <p:cNvSpPr/>
          <p:nvPr/>
        </p:nvSpPr>
        <p:spPr>
          <a:xfrm>
            <a:off x="1420037" y="6943474"/>
            <a:ext cx="1944216" cy="11605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900" dirty="0"/>
              <a:t>上級相続支援コンサルタント、</a:t>
            </a:r>
            <a:r>
              <a:rPr lang="ja-JP" altLang="en-US" sz="900" dirty="0" smtClean="0"/>
              <a:t>トータルライフコンサルタント（</a:t>
            </a:r>
            <a:r>
              <a:rPr lang="ja-JP" altLang="en-US" sz="900" dirty="0"/>
              <a:t>生命保険協会認定</a:t>
            </a:r>
            <a:r>
              <a:rPr lang="en-US" altLang="ja-JP" sz="900" dirty="0"/>
              <a:t>FP</a:t>
            </a:r>
            <a:r>
              <a:rPr lang="ja-JP" altLang="en-US" sz="900" dirty="0"/>
              <a:t>）として、税理士、司法書士、弁護士</a:t>
            </a:r>
            <a:r>
              <a:rPr lang="ja-JP" altLang="en-US" sz="900" dirty="0" smtClean="0"/>
              <a:t>など、各種</a:t>
            </a:r>
            <a:r>
              <a:rPr lang="ja-JP" altLang="en-US" sz="900" dirty="0"/>
              <a:t>専門家と連携し様々な相続問題の解決に向けてお手伝い</a:t>
            </a:r>
            <a:r>
              <a:rPr lang="ja-JP" altLang="en-US" sz="900" dirty="0" smtClean="0"/>
              <a:t>。相続</a:t>
            </a:r>
            <a:r>
              <a:rPr lang="ja-JP" altLang="en-US" sz="900" dirty="0"/>
              <a:t>が争族にならないように問題解決のコーディネーターと</a:t>
            </a:r>
            <a:r>
              <a:rPr lang="ja-JP" altLang="en-US" sz="900" dirty="0" smtClean="0"/>
              <a:t>して日々</a:t>
            </a:r>
            <a:r>
              <a:rPr lang="ja-JP" altLang="en-US" sz="900" dirty="0"/>
              <a:t>お客様と向き合う。</a:t>
            </a:r>
          </a:p>
        </p:txBody>
      </p:sp>
      <p:sp>
        <p:nvSpPr>
          <p:cNvPr id="29" name="フローチャート : 代替処理 28"/>
          <p:cNvSpPr/>
          <p:nvPr/>
        </p:nvSpPr>
        <p:spPr>
          <a:xfrm>
            <a:off x="1340768" y="6068796"/>
            <a:ext cx="981974" cy="271435"/>
          </a:xfrm>
          <a:prstGeom prst="flowChartAlternateProcess">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p:cNvSpPr txBox="1"/>
          <p:nvPr/>
        </p:nvSpPr>
        <p:spPr>
          <a:xfrm>
            <a:off x="5445224" y="3850762"/>
            <a:ext cx="1152128" cy="400110"/>
          </a:xfrm>
          <a:prstGeom prst="rect">
            <a:avLst/>
          </a:prstGeom>
          <a:noFill/>
        </p:spPr>
        <p:txBody>
          <a:bodyPr wrap="square" rtlCol="0">
            <a:spAutoFit/>
          </a:bodyPr>
          <a:lstStyle/>
          <a:p>
            <a:r>
              <a:rPr lang="en-US" altLang="ja-JP" sz="2000" b="1" dirty="0">
                <a:solidFill>
                  <a:schemeClr val="bg1"/>
                </a:solidFill>
              </a:rPr>
              <a:t>3</a:t>
            </a:r>
            <a:r>
              <a:rPr kumimoji="1" lang="en-US" altLang="ja-JP" sz="2000" b="1" dirty="0" smtClean="0">
                <a:solidFill>
                  <a:schemeClr val="bg1"/>
                </a:solidFill>
              </a:rPr>
              <a:t>,000</a:t>
            </a:r>
            <a:r>
              <a:rPr kumimoji="1" lang="ja-JP" altLang="en-US" sz="1050" b="1" dirty="0" smtClean="0">
                <a:solidFill>
                  <a:schemeClr val="bg1"/>
                </a:solidFill>
              </a:rPr>
              <a:t>人</a:t>
            </a:r>
            <a:endParaRPr kumimoji="1" lang="ja-JP" altLang="en-US" sz="1050" b="1" dirty="0">
              <a:solidFill>
                <a:schemeClr val="bg1"/>
              </a:solidFill>
            </a:endParaRPr>
          </a:p>
        </p:txBody>
      </p:sp>
      <p:sp>
        <p:nvSpPr>
          <p:cNvPr id="48" name="テキスト ボックス 47"/>
          <p:cNvSpPr txBox="1"/>
          <p:nvPr/>
        </p:nvSpPr>
        <p:spPr>
          <a:xfrm>
            <a:off x="5661248" y="4179444"/>
            <a:ext cx="1152128" cy="215444"/>
          </a:xfrm>
          <a:prstGeom prst="rect">
            <a:avLst/>
          </a:prstGeom>
          <a:noFill/>
        </p:spPr>
        <p:txBody>
          <a:bodyPr wrap="square" rtlCol="0">
            <a:spAutoFit/>
          </a:bodyPr>
          <a:lstStyle/>
          <a:p>
            <a:r>
              <a:rPr kumimoji="1" lang="ja-JP" altLang="en-US" sz="800" b="1" dirty="0" smtClean="0">
                <a:solidFill>
                  <a:schemeClr val="bg1"/>
                </a:solidFill>
              </a:rPr>
              <a:t>以上</a:t>
            </a:r>
            <a:endParaRPr kumimoji="1" lang="ja-JP" altLang="en-US" sz="800" b="1" dirty="0">
              <a:solidFill>
                <a:schemeClr val="bg1"/>
              </a:solidFill>
            </a:endParaRPr>
          </a:p>
        </p:txBody>
      </p:sp>
      <p:pic>
        <p:nvPicPr>
          <p:cNvPr id="4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2140" y="4160802"/>
            <a:ext cx="3683044" cy="45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テキスト ボックス 41"/>
          <p:cNvSpPr txBox="1"/>
          <p:nvPr/>
        </p:nvSpPr>
        <p:spPr>
          <a:xfrm>
            <a:off x="3887222" y="7462100"/>
            <a:ext cx="2664296" cy="215444"/>
          </a:xfrm>
          <a:prstGeom prst="rect">
            <a:avLst/>
          </a:prstGeom>
          <a:noFill/>
        </p:spPr>
        <p:txBody>
          <a:bodyPr wrap="square" rtlCol="0">
            <a:spAutoFit/>
          </a:bodyPr>
          <a:lstStyle/>
          <a:p>
            <a:pPr algn="ctr"/>
            <a:r>
              <a:rPr lang="en-US" altLang="ja-JP" sz="700" b="1" dirty="0" smtClean="0">
                <a:solidFill>
                  <a:srgbClr val="FF9900"/>
                </a:solidFill>
                <a:latin typeface="ＭＳ Ｐゴシック" panose="020B0600070205080204" pitchFamily="50" charset="-128"/>
                <a:ea typeface="ＭＳ Ｐゴシック" panose="020B0600070205080204" pitchFamily="50" charset="-128"/>
              </a:rPr>
              <a:t>11</a:t>
            </a:r>
            <a:r>
              <a:rPr kumimoji="1" lang="ja-JP" altLang="en-US" sz="700" b="1" dirty="0" smtClean="0">
                <a:solidFill>
                  <a:srgbClr val="FF9900"/>
                </a:solidFill>
                <a:latin typeface="ＭＳ Ｐゴシック" panose="020B0600070205080204" pitchFamily="50" charset="-128"/>
                <a:ea typeface="ＭＳ Ｐゴシック" panose="020B0600070205080204" pitchFamily="50" charset="-128"/>
              </a:rPr>
              <a:t>月</a:t>
            </a:r>
            <a:r>
              <a:rPr kumimoji="1" lang="en-US" altLang="ja-JP" sz="700" b="1" dirty="0" smtClean="0">
                <a:solidFill>
                  <a:srgbClr val="FF9900"/>
                </a:solidFill>
                <a:latin typeface="ＭＳ Ｐゴシック" panose="020B0600070205080204" pitchFamily="50" charset="-128"/>
                <a:ea typeface="ＭＳ Ｐゴシック" panose="020B0600070205080204" pitchFamily="50" charset="-128"/>
              </a:rPr>
              <a:t>1</a:t>
            </a:r>
            <a:r>
              <a:rPr lang="en-US" altLang="ja-JP" sz="700" b="1" dirty="0" smtClean="0">
                <a:solidFill>
                  <a:srgbClr val="FF9900"/>
                </a:solidFill>
                <a:latin typeface="ＭＳ Ｐゴシック" panose="020B0600070205080204" pitchFamily="50" charset="-128"/>
                <a:ea typeface="ＭＳ Ｐゴシック" panose="020B0600070205080204" pitchFamily="50" charset="-128"/>
              </a:rPr>
              <a:t>7</a:t>
            </a:r>
            <a:r>
              <a:rPr kumimoji="1" lang="ja-JP" altLang="en-US" sz="700" b="1" dirty="0" smtClean="0">
                <a:solidFill>
                  <a:srgbClr val="FF9900"/>
                </a:solidFill>
                <a:latin typeface="ＭＳ Ｐゴシック" panose="020B0600070205080204" pitchFamily="50" charset="-128"/>
                <a:ea typeface="ＭＳ Ｐゴシック" panose="020B0600070205080204" pitchFamily="50" charset="-128"/>
              </a:rPr>
              <a:t>日</a:t>
            </a:r>
            <a:r>
              <a:rPr kumimoji="1" lang="en-US" altLang="ja-JP" sz="700" b="1" dirty="0" smtClean="0">
                <a:solidFill>
                  <a:srgbClr val="FF9900"/>
                </a:solidFill>
                <a:latin typeface="ＭＳ Ｐゴシック" panose="020B0600070205080204" pitchFamily="50" charset="-128"/>
                <a:ea typeface="ＭＳ Ｐゴシック" panose="020B0600070205080204" pitchFamily="50" charset="-128"/>
              </a:rPr>
              <a:t>(</a:t>
            </a:r>
            <a:r>
              <a:rPr lang="ja-JP" altLang="en-US" sz="700" b="1" dirty="0">
                <a:solidFill>
                  <a:srgbClr val="FF9900"/>
                </a:solidFill>
                <a:latin typeface="ＭＳ Ｐゴシック" panose="020B0600070205080204" pitchFamily="50" charset="-128"/>
                <a:ea typeface="ＭＳ Ｐゴシック" panose="020B0600070205080204" pitchFamily="50" charset="-128"/>
              </a:rPr>
              <a:t>木</a:t>
            </a:r>
            <a:r>
              <a:rPr kumimoji="1" lang="en-US" altLang="ja-JP" sz="700" b="1" dirty="0" smtClean="0">
                <a:solidFill>
                  <a:srgbClr val="FF9900"/>
                </a:solidFill>
                <a:latin typeface="ＭＳ Ｐゴシック" panose="020B0600070205080204" pitchFamily="50" charset="-128"/>
                <a:ea typeface="ＭＳ Ｐゴシック" panose="020B0600070205080204" pitchFamily="50" charset="-128"/>
              </a:rPr>
              <a:t>)</a:t>
            </a:r>
            <a:r>
              <a:rPr kumimoji="1" lang="ja-JP" altLang="en-US" sz="700" b="1" dirty="0" smtClean="0">
                <a:solidFill>
                  <a:srgbClr val="FF9900"/>
                </a:solidFill>
                <a:latin typeface="ＭＳ Ｐゴシック" panose="020B0600070205080204" pitchFamily="50" charset="-128"/>
                <a:ea typeface="ＭＳ Ｐゴシック" panose="020B0600070205080204" pitchFamily="50" charset="-128"/>
              </a:rPr>
              <a:t>  </a:t>
            </a:r>
            <a:r>
              <a:rPr kumimoji="1" lang="ja-JP" altLang="en-US" sz="800" b="1" dirty="0" smtClean="0">
                <a:solidFill>
                  <a:srgbClr val="FF9900"/>
                </a:solidFill>
                <a:latin typeface="ＭＳ Ｐゴシック" panose="020B0600070205080204" pitchFamily="50" charset="-128"/>
                <a:ea typeface="ＭＳ Ｐゴシック" panose="020B0600070205080204" pitchFamily="50" charset="-128"/>
              </a:rPr>
              <a:t>公正証書遺言の作り方と家族信託の活用</a:t>
            </a:r>
            <a:endParaRPr kumimoji="1" lang="ja-JP" altLang="en-US" sz="800" b="1" dirty="0">
              <a:solidFill>
                <a:srgbClr val="FF9900"/>
              </a:solidFill>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36910" y="8793464"/>
            <a:ext cx="7060790" cy="1146040"/>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b="1" dirty="0" smtClean="0">
                <a:solidFill>
                  <a:schemeClr val="tx1"/>
                </a:solidFill>
              </a:rPr>
              <a:t>　　■セミナー開催にあたっての注意</a:t>
            </a:r>
            <a:r>
              <a:rPr lang="ja-JP" altLang="en-US" sz="1050" b="1" dirty="0">
                <a:solidFill>
                  <a:schemeClr val="tx1"/>
                </a:solidFill>
              </a:rPr>
              <a:t>事項</a:t>
            </a:r>
            <a:r>
              <a:rPr lang="ja-JP" altLang="en-US" sz="1050" b="1" dirty="0" smtClean="0">
                <a:solidFill>
                  <a:schemeClr val="tx1"/>
                </a:solidFill>
              </a:rPr>
              <a:t>■</a:t>
            </a:r>
          </a:p>
          <a:p>
            <a:endParaRPr lang="ja-JP" altLang="en-US" sz="400" b="1" dirty="0" smtClean="0">
              <a:solidFill>
                <a:schemeClr val="tx1"/>
              </a:solidFill>
            </a:endParaRPr>
          </a:p>
          <a:p>
            <a:r>
              <a:rPr lang="ja-JP" altLang="en-US" sz="1050" dirty="0" smtClean="0">
                <a:solidFill>
                  <a:schemeClr val="tx1"/>
                </a:solidFill>
              </a:rPr>
              <a:t>　</a:t>
            </a:r>
            <a:r>
              <a:rPr lang="ja-JP" altLang="en-US" sz="900" dirty="0" smtClean="0">
                <a:solidFill>
                  <a:schemeClr val="tx1"/>
                </a:solidFill>
              </a:rPr>
              <a:t>   　 </a:t>
            </a:r>
            <a:r>
              <a:rPr lang="ja-JP" altLang="ja-JP" sz="900" dirty="0" smtClean="0">
                <a:solidFill>
                  <a:schemeClr val="tx1"/>
                </a:solidFill>
              </a:rPr>
              <a:t>当セミナーは、</a:t>
            </a:r>
            <a:r>
              <a:rPr lang="ja-JP" altLang="en-US" sz="900" dirty="0" smtClean="0">
                <a:solidFill>
                  <a:schemeClr val="tx1"/>
                </a:solidFill>
              </a:rPr>
              <a:t>セミナールームの除菌を徹底するとともに、通常</a:t>
            </a:r>
            <a:r>
              <a:rPr lang="ja-JP" altLang="en-US" sz="900" dirty="0">
                <a:solidFill>
                  <a:schemeClr val="tx1"/>
                </a:solidFill>
              </a:rPr>
              <a:t>定員の３分の１以下の</a:t>
            </a:r>
            <a:r>
              <a:rPr lang="ja-JP" altLang="en-US" sz="900" dirty="0" smtClean="0">
                <a:solidFill>
                  <a:schemeClr val="tx1"/>
                </a:solidFill>
              </a:rPr>
              <a:t>人数で座席の</a:t>
            </a:r>
            <a:r>
              <a:rPr lang="ja-JP" altLang="ja-JP" sz="900" dirty="0">
                <a:solidFill>
                  <a:schemeClr val="tx1"/>
                </a:solidFill>
              </a:rPr>
              <a:t>間隔</a:t>
            </a:r>
            <a:r>
              <a:rPr lang="ja-JP" altLang="en-US" sz="900" dirty="0">
                <a:solidFill>
                  <a:schemeClr val="tx1"/>
                </a:solidFill>
              </a:rPr>
              <a:t>を</a:t>
            </a:r>
            <a:r>
              <a:rPr lang="ja-JP" altLang="en-US" sz="900" dirty="0" smtClean="0">
                <a:solidFill>
                  <a:schemeClr val="tx1"/>
                </a:solidFill>
              </a:rPr>
              <a:t>空けて</a:t>
            </a:r>
            <a:endParaRPr lang="en-US" altLang="ja-JP" sz="900" dirty="0" smtClean="0">
              <a:solidFill>
                <a:schemeClr val="tx1"/>
              </a:solidFill>
            </a:endParaRPr>
          </a:p>
          <a:p>
            <a:r>
              <a:rPr lang="en-US" altLang="ja-JP" sz="900" dirty="0">
                <a:solidFill>
                  <a:schemeClr val="tx1"/>
                </a:solidFill>
              </a:rPr>
              <a:t> </a:t>
            </a:r>
            <a:r>
              <a:rPr lang="en-US" altLang="ja-JP" sz="900" dirty="0" smtClean="0">
                <a:solidFill>
                  <a:schemeClr val="tx1"/>
                </a:solidFill>
              </a:rPr>
              <a:t> </a:t>
            </a:r>
            <a:r>
              <a:rPr lang="ja-JP" altLang="en-US" sz="900" dirty="0" smtClean="0">
                <a:solidFill>
                  <a:schemeClr val="tx1"/>
                </a:solidFill>
              </a:rPr>
              <a:t>　</a:t>
            </a:r>
            <a:r>
              <a:rPr lang="en-US" altLang="ja-JP" sz="900" dirty="0" smtClean="0">
                <a:solidFill>
                  <a:schemeClr val="tx1"/>
                </a:solidFill>
              </a:rPr>
              <a:t> </a:t>
            </a:r>
            <a:r>
              <a:rPr lang="ja-JP" altLang="ja-JP" sz="900" dirty="0" smtClean="0">
                <a:solidFill>
                  <a:schemeClr val="tx1"/>
                </a:solidFill>
              </a:rPr>
              <a:t>受講できる</a:t>
            </a:r>
            <a:r>
              <a:rPr lang="ja-JP" altLang="ja-JP" sz="900" dirty="0">
                <a:solidFill>
                  <a:schemeClr val="tx1"/>
                </a:solidFill>
              </a:rPr>
              <a:t>ように</a:t>
            </a:r>
            <a:r>
              <a:rPr lang="ja-JP" altLang="en-US" sz="900" dirty="0">
                <a:solidFill>
                  <a:schemeClr val="tx1"/>
                </a:solidFill>
              </a:rPr>
              <a:t>するなど、</a:t>
            </a:r>
            <a:r>
              <a:rPr lang="ja-JP" altLang="ja-JP" sz="900" dirty="0">
                <a:solidFill>
                  <a:schemeClr val="tx1"/>
                </a:solidFill>
              </a:rPr>
              <a:t>新型</a:t>
            </a:r>
            <a:r>
              <a:rPr lang="ja-JP" altLang="ja-JP" sz="900" dirty="0" smtClean="0">
                <a:solidFill>
                  <a:schemeClr val="tx1"/>
                </a:solidFill>
              </a:rPr>
              <a:t>コロナウィルスの感染</a:t>
            </a:r>
            <a:r>
              <a:rPr lang="ja-JP" altLang="ja-JP" sz="900" dirty="0">
                <a:solidFill>
                  <a:schemeClr val="tx1"/>
                </a:solidFill>
              </a:rPr>
              <a:t>防止に十分配慮の上</a:t>
            </a:r>
            <a:r>
              <a:rPr lang="ja-JP" altLang="ja-JP" sz="900" dirty="0" smtClean="0">
                <a:solidFill>
                  <a:schemeClr val="tx1"/>
                </a:solidFill>
              </a:rPr>
              <a:t>で</a:t>
            </a:r>
            <a:r>
              <a:rPr lang="ja-JP" altLang="en-US" sz="900" dirty="0">
                <a:solidFill>
                  <a:schemeClr val="tx1"/>
                </a:solidFill>
              </a:rPr>
              <a:t>開催</a:t>
            </a:r>
            <a:r>
              <a:rPr lang="ja-JP" altLang="ja-JP" sz="900" dirty="0" smtClean="0">
                <a:solidFill>
                  <a:schemeClr val="tx1"/>
                </a:solidFill>
              </a:rPr>
              <a:t>させて</a:t>
            </a:r>
            <a:r>
              <a:rPr lang="ja-JP" altLang="ja-JP" sz="900" dirty="0">
                <a:solidFill>
                  <a:schemeClr val="tx1"/>
                </a:solidFill>
              </a:rPr>
              <a:t>いただきます</a:t>
            </a:r>
            <a:r>
              <a:rPr lang="ja-JP" altLang="en-US" sz="900" dirty="0" smtClean="0">
                <a:solidFill>
                  <a:schemeClr val="tx1"/>
                </a:solidFill>
              </a:rPr>
              <a:t>。</a:t>
            </a:r>
            <a:endParaRPr lang="ja-JP" altLang="en-US" sz="900" b="1" dirty="0">
              <a:solidFill>
                <a:schemeClr val="tx1"/>
              </a:solidFill>
            </a:endParaRPr>
          </a:p>
          <a:p>
            <a:r>
              <a:rPr lang="ja-JP" altLang="en-US" sz="900" dirty="0" smtClean="0">
                <a:solidFill>
                  <a:schemeClr val="tx1"/>
                </a:solidFill>
              </a:rPr>
              <a:t>　   　 受講者の皆様にも、</a:t>
            </a:r>
            <a:r>
              <a:rPr lang="ja-JP" altLang="ja-JP" sz="900" dirty="0" smtClean="0">
                <a:solidFill>
                  <a:schemeClr val="tx1"/>
                </a:solidFill>
              </a:rPr>
              <a:t>入室</a:t>
            </a:r>
            <a:r>
              <a:rPr lang="ja-JP" altLang="ja-JP" sz="900" dirty="0">
                <a:solidFill>
                  <a:schemeClr val="tx1"/>
                </a:solidFill>
              </a:rPr>
              <a:t>に</a:t>
            </a:r>
            <a:r>
              <a:rPr lang="ja-JP" altLang="ja-JP" sz="900" dirty="0" smtClean="0">
                <a:solidFill>
                  <a:schemeClr val="tx1"/>
                </a:solidFill>
              </a:rPr>
              <a:t>際して「</a:t>
            </a:r>
            <a:r>
              <a:rPr lang="ja-JP" altLang="ja-JP" sz="900" dirty="0">
                <a:solidFill>
                  <a:schemeClr val="tx1"/>
                </a:solidFill>
              </a:rPr>
              <a:t>マスクの着用」「手指のアルコール消毒」「検温」のご協力をお願いいたします</a:t>
            </a:r>
            <a:r>
              <a:rPr lang="ja-JP" altLang="ja-JP" sz="900" dirty="0" smtClean="0">
                <a:solidFill>
                  <a:schemeClr val="tx1"/>
                </a:solidFill>
              </a:rPr>
              <a:t>。</a:t>
            </a:r>
            <a:endParaRPr lang="en-US" altLang="ja-JP" sz="900" dirty="0" smtClean="0">
              <a:solidFill>
                <a:schemeClr val="tx1"/>
              </a:solidFill>
            </a:endParaRPr>
          </a:p>
          <a:p>
            <a:r>
              <a:rPr lang="en-US" altLang="ja-JP" sz="900" dirty="0">
                <a:solidFill>
                  <a:schemeClr val="tx1"/>
                </a:solidFill>
              </a:rPr>
              <a:t> </a:t>
            </a:r>
            <a:r>
              <a:rPr lang="en-US" altLang="ja-JP" sz="900" dirty="0" smtClean="0">
                <a:solidFill>
                  <a:schemeClr val="tx1"/>
                </a:solidFill>
              </a:rPr>
              <a:t>     </a:t>
            </a:r>
            <a:r>
              <a:rPr lang="ja-JP" altLang="ja-JP" sz="900" dirty="0" smtClean="0">
                <a:solidFill>
                  <a:schemeClr val="tx1"/>
                </a:solidFill>
              </a:rPr>
              <a:t>なお</a:t>
            </a:r>
            <a:r>
              <a:rPr lang="ja-JP" altLang="ja-JP" sz="900" dirty="0">
                <a:solidFill>
                  <a:schemeClr val="tx1"/>
                </a:solidFill>
              </a:rPr>
              <a:t>、マスク</a:t>
            </a:r>
            <a:r>
              <a:rPr lang="ja-JP" altLang="ja-JP" sz="900" dirty="0" smtClean="0">
                <a:solidFill>
                  <a:schemeClr val="tx1"/>
                </a:solidFill>
              </a:rPr>
              <a:t>をお持ち</a:t>
            </a:r>
            <a:r>
              <a:rPr lang="ja-JP" altLang="ja-JP" sz="900" dirty="0">
                <a:solidFill>
                  <a:schemeClr val="tx1"/>
                </a:solidFill>
              </a:rPr>
              <a:t>でない方に</a:t>
            </a:r>
            <a:r>
              <a:rPr lang="ja-JP" altLang="ja-JP" sz="900" dirty="0" smtClean="0">
                <a:solidFill>
                  <a:schemeClr val="tx1"/>
                </a:solidFill>
              </a:rPr>
              <a:t>は</a:t>
            </a:r>
            <a:r>
              <a:rPr lang="ja-JP" altLang="en-US" sz="900" dirty="0" smtClean="0">
                <a:solidFill>
                  <a:schemeClr val="tx1"/>
                </a:solidFill>
              </a:rPr>
              <a:t>当日</a:t>
            </a:r>
            <a:r>
              <a:rPr lang="ja-JP" altLang="ja-JP" sz="900" dirty="0" smtClean="0">
                <a:solidFill>
                  <a:schemeClr val="tx1"/>
                </a:solidFill>
              </a:rPr>
              <a:t>配布いたします</a:t>
            </a:r>
            <a:r>
              <a:rPr lang="ja-JP" altLang="ja-JP" sz="900" dirty="0">
                <a:solidFill>
                  <a:schemeClr val="tx1"/>
                </a:solidFill>
              </a:rPr>
              <a:t>。また、</a:t>
            </a:r>
            <a:r>
              <a:rPr lang="ja-JP" altLang="ja-JP" sz="900" dirty="0">
                <a:solidFill>
                  <a:schemeClr val="tx1"/>
                </a:solidFill>
                <a:latin typeface="+mn-ea"/>
              </a:rPr>
              <a:t>熱</a:t>
            </a:r>
            <a:r>
              <a:rPr lang="ja-JP" altLang="ja-JP" sz="900" dirty="0" smtClean="0">
                <a:solidFill>
                  <a:schemeClr val="tx1"/>
                </a:solidFill>
                <a:latin typeface="+mn-ea"/>
              </a:rPr>
              <a:t>が</a:t>
            </a:r>
            <a:r>
              <a:rPr lang="ja-JP" altLang="en-US" sz="900" dirty="0" smtClean="0">
                <a:solidFill>
                  <a:schemeClr val="tx1"/>
                </a:solidFill>
                <a:latin typeface="+mn-ea"/>
              </a:rPr>
              <a:t>３７．</a:t>
            </a:r>
            <a:r>
              <a:rPr lang="ja-JP" altLang="en-US" sz="900" dirty="0">
                <a:solidFill>
                  <a:schemeClr val="tx1"/>
                </a:solidFill>
                <a:latin typeface="+mn-ea"/>
              </a:rPr>
              <a:t>５</a:t>
            </a:r>
            <a:r>
              <a:rPr lang="ja-JP" altLang="ja-JP" sz="900" dirty="0" smtClean="0">
                <a:solidFill>
                  <a:schemeClr val="tx1"/>
                </a:solidFill>
                <a:latin typeface="+mn-ea"/>
              </a:rPr>
              <a:t>度</a:t>
            </a:r>
            <a:r>
              <a:rPr lang="ja-JP" altLang="ja-JP" sz="900" dirty="0">
                <a:solidFill>
                  <a:schemeClr val="tx1"/>
                </a:solidFill>
                <a:latin typeface="+mn-ea"/>
              </a:rPr>
              <a:t>以上</a:t>
            </a:r>
            <a:r>
              <a:rPr lang="ja-JP" altLang="ja-JP" sz="900" dirty="0">
                <a:solidFill>
                  <a:schemeClr val="tx1"/>
                </a:solidFill>
              </a:rPr>
              <a:t>ある</a:t>
            </a:r>
            <a:r>
              <a:rPr lang="ja-JP" altLang="ja-JP" sz="900" dirty="0" smtClean="0">
                <a:solidFill>
                  <a:schemeClr val="tx1"/>
                </a:solidFill>
              </a:rPr>
              <a:t>方</a:t>
            </a:r>
            <a:r>
              <a:rPr lang="ja-JP" altLang="en-US" sz="900" dirty="0" smtClean="0">
                <a:solidFill>
                  <a:schemeClr val="tx1"/>
                </a:solidFill>
              </a:rPr>
              <a:t>は</a:t>
            </a:r>
            <a:r>
              <a:rPr lang="ja-JP" altLang="ja-JP" sz="900" dirty="0" smtClean="0">
                <a:solidFill>
                  <a:schemeClr val="tx1"/>
                </a:solidFill>
              </a:rPr>
              <a:t>入室</a:t>
            </a:r>
            <a:r>
              <a:rPr lang="ja-JP" altLang="ja-JP" sz="900" dirty="0">
                <a:solidFill>
                  <a:schemeClr val="tx1"/>
                </a:solidFill>
              </a:rPr>
              <a:t>をお断りさせて</a:t>
            </a:r>
            <a:r>
              <a:rPr lang="ja-JP" altLang="ja-JP" sz="900" dirty="0" smtClean="0">
                <a:solidFill>
                  <a:schemeClr val="tx1"/>
                </a:solidFill>
              </a:rPr>
              <a:t>いただき</a:t>
            </a:r>
            <a:r>
              <a:rPr lang="ja-JP" altLang="en-US" sz="900" dirty="0" smtClean="0">
                <a:solidFill>
                  <a:schemeClr val="tx1"/>
                </a:solidFill>
              </a:rPr>
              <a:t>ま</a:t>
            </a:r>
            <a:r>
              <a:rPr lang="ja-JP" altLang="ja-JP" sz="900" dirty="0" smtClean="0">
                <a:solidFill>
                  <a:schemeClr val="tx1"/>
                </a:solidFill>
              </a:rPr>
              <a:t>す</a:t>
            </a:r>
            <a:r>
              <a:rPr lang="ja-JP" altLang="en-US" sz="900" dirty="0" smtClean="0">
                <a:solidFill>
                  <a:schemeClr val="tx1"/>
                </a:solidFill>
              </a:rPr>
              <a:t>。</a:t>
            </a:r>
          </a:p>
          <a:p>
            <a:r>
              <a:rPr lang="ja-JP" altLang="en-US" sz="900" dirty="0">
                <a:solidFill>
                  <a:schemeClr val="tx1"/>
                </a:solidFill>
              </a:rPr>
              <a:t>　</a:t>
            </a:r>
            <a:r>
              <a:rPr lang="ja-JP" altLang="en-US" sz="900" dirty="0" smtClean="0">
                <a:solidFill>
                  <a:schemeClr val="tx1"/>
                </a:solidFill>
              </a:rPr>
              <a:t>  </a:t>
            </a:r>
            <a:r>
              <a:rPr lang="ja-JP" altLang="ja-JP" sz="900" dirty="0" smtClean="0">
                <a:solidFill>
                  <a:schemeClr val="tx1"/>
                </a:solidFill>
              </a:rPr>
              <a:t>何卒</a:t>
            </a:r>
            <a:r>
              <a:rPr lang="ja-JP" altLang="en-US" sz="900" dirty="0" smtClean="0">
                <a:solidFill>
                  <a:schemeClr val="tx1"/>
                </a:solidFill>
              </a:rPr>
              <a:t>、</a:t>
            </a:r>
            <a:r>
              <a:rPr lang="ja-JP" altLang="ja-JP" sz="900" dirty="0" smtClean="0">
                <a:solidFill>
                  <a:schemeClr val="tx1"/>
                </a:solidFill>
              </a:rPr>
              <a:t>ご理解とご協力</a:t>
            </a:r>
            <a:r>
              <a:rPr lang="ja-JP" altLang="ja-JP" sz="900" dirty="0">
                <a:solidFill>
                  <a:schemeClr val="tx1"/>
                </a:solidFill>
              </a:rPr>
              <a:t>を賜りますようお願い申し上げます。</a:t>
            </a:r>
          </a:p>
        </p:txBody>
      </p:sp>
      <p:sp>
        <p:nvSpPr>
          <p:cNvPr id="51" name="テキスト ボックス 50"/>
          <p:cNvSpPr txBox="1"/>
          <p:nvPr/>
        </p:nvSpPr>
        <p:spPr>
          <a:xfrm>
            <a:off x="1206252" y="8123437"/>
            <a:ext cx="1253103" cy="461665"/>
          </a:xfrm>
          <a:prstGeom prst="rect">
            <a:avLst/>
          </a:prstGeom>
          <a:noFill/>
        </p:spPr>
        <p:txBody>
          <a:bodyPr wrap="square" rtlCol="0">
            <a:spAutoFit/>
          </a:bodyPr>
          <a:lstStyle/>
          <a:p>
            <a:r>
              <a:rPr kumimoji="1" lang="en-US" altLang="ja-JP" sz="2400" b="1" dirty="0" smtClean="0">
                <a:solidFill>
                  <a:srgbClr val="002060"/>
                </a:solidFill>
                <a:latin typeface="ＭＳ ゴシック" panose="020B0609070205080204" pitchFamily="49" charset="-128"/>
                <a:ea typeface="ＭＳ ゴシック" panose="020B0609070205080204" pitchFamily="49" charset="-128"/>
              </a:rPr>
              <a:t>2,000</a:t>
            </a:r>
            <a:r>
              <a:rPr kumimoji="1" lang="ja-JP" altLang="en-US" b="1" dirty="0" smtClean="0">
                <a:solidFill>
                  <a:srgbClr val="002060"/>
                </a:solidFill>
                <a:latin typeface="ＭＳ ゴシック" panose="020B0609070205080204" pitchFamily="49" charset="-128"/>
                <a:ea typeface="ＭＳ ゴシック" panose="020B0609070205080204" pitchFamily="49" charset="-128"/>
              </a:rPr>
              <a:t>円</a:t>
            </a:r>
            <a:endParaRPr kumimoji="1" lang="ja-JP" altLang="en-US" b="1" dirty="0">
              <a:solidFill>
                <a:srgbClr val="002060"/>
              </a:solidFill>
              <a:latin typeface="ＭＳ ゴシック" panose="020B0609070205080204" pitchFamily="49" charset="-128"/>
              <a:ea typeface="ＭＳ ゴシック" panose="020B0609070205080204" pitchFamily="49" charset="-128"/>
            </a:endParaRPr>
          </a:p>
        </p:txBody>
      </p:sp>
      <p:sp>
        <p:nvSpPr>
          <p:cNvPr id="52" name="テキスト ボックス 51"/>
          <p:cNvSpPr txBox="1"/>
          <p:nvPr/>
        </p:nvSpPr>
        <p:spPr>
          <a:xfrm>
            <a:off x="-9368" y="8454161"/>
            <a:ext cx="2342620" cy="307777"/>
          </a:xfrm>
          <a:prstGeom prst="rect">
            <a:avLst/>
          </a:prstGeom>
          <a:noFill/>
        </p:spPr>
        <p:txBody>
          <a:bodyPr wrap="square" rtlCol="0">
            <a:spAutoFit/>
          </a:bodyPr>
          <a:lstStyle/>
          <a:p>
            <a:r>
              <a:rPr kumimoji="1" lang="en-US" altLang="ja-JP" sz="700" b="1" dirty="0" smtClean="0">
                <a:solidFill>
                  <a:srgbClr val="002060"/>
                </a:solidFill>
                <a:latin typeface="ＭＳ ゴシック" panose="020B0609070205080204" pitchFamily="49" charset="-128"/>
                <a:ea typeface="ＭＳ ゴシック" panose="020B0609070205080204" pitchFamily="49" charset="-128"/>
              </a:rPr>
              <a:t>※</a:t>
            </a:r>
            <a:r>
              <a:rPr kumimoji="1" lang="ja-JP" altLang="en-US" sz="700" b="1" dirty="0" smtClean="0">
                <a:solidFill>
                  <a:srgbClr val="002060"/>
                </a:solidFill>
                <a:latin typeface="ＭＳ ゴシック" panose="020B0609070205080204" pitchFamily="49" charset="-128"/>
                <a:ea typeface="ＭＳ ゴシック" panose="020B0609070205080204" pitchFamily="49" charset="-128"/>
              </a:rPr>
              <a:t>当日受付時にお支払い下さい。</a:t>
            </a:r>
            <a:endParaRPr kumimoji="1" lang="en-US" altLang="ja-JP" sz="700" b="1" dirty="0" smtClean="0">
              <a:solidFill>
                <a:srgbClr val="002060"/>
              </a:solidFill>
              <a:latin typeface="ＭＳ ゴシック" panose="020B0609070205080204" pitchFamily="49" charset="-128"/>
              <a:ea typeface="ＭＳ ゴシック" panose="020B0609070205080204" pitchFamily="49" charset="-128"/>
            </a:endParaRPr>
          </a:p>
          <a:p>
            <a:r>
              <a:rPr lang="ja-JP" altLang="en-US" sz="700" b="1" dirty="0" smtClean="0">
                <a:solidFill>
                  <a:srgbClr val="002060"/>
                </a:solidFill>
                <a:latin typeface="ＭＳ ゴシック" panose="020B0609070205080204" pitchFamily="49" charset="-128"/>
                <a:ea typeface="ＭＳ ゴシック" panose="020B0609070205080204" pitchFamily="49" charset="-128"/>
              </a:rPr>
              <a:t>　出来る限りお釣りのないようにご用意ください。</a:t>
            </a:r>
            <a:endParaRPr kumimoji="1" lang="ja-JP" altLang="en-US" sz="700" b="1" dirty="0">
              <a:solidFill>
                <a:srgbClr val="002060"/>
              </a:solidFill>
              <a:latin typeface="ＭＳ ゴシック" panose="020B0609070205080204" pitchFamily="49" charset="-128"/>
              <a:ea typeface="ＭＳ ゴシック" panose="020B0609070205080204" pitchFamily="49" charset="-128"/>
            </a:endParaRPr>
          </a:p>
        </p:txBody>
      </p:sp>
      <p:sp>
        <p:nvSpPr>
          <p:cNvPr id="53" name="テキスト ボックス 52"/>
          <p:cNvSpPr txBox="1"/>
          <p:nvPr/>
        </p:nvSpPr>
        <p:spPr>
          <a:xfrm>
            <a:off x="56443" y="8193360"/>
            <a:ext cx="780269" cy="246221"/>
          </a:xfrm>
          <a:prstGeom prst="rect">
            <a:avLst/>
          </a:prstGeom>
          <a:noFill/>
        </p:spPr>
        <p:txBody>
          <a:bodyPr wrap="square" rtlCol="0">
            <a:spAutoFit/>
          </a:bodyPr>
          <a:lstStyle/>
          <a:p>
            <a:r>
              <a:rPr kumimoji="1" lang="ja-JP" altLang="en-US" sz="1000" b="1" dirty="0" smtClean="0">
                <a:solidFill>
                  <a:srgbClr val="002060"/>
                </a:solidFill>
                <a:latin typeface="ＭＳ ゴシック" panose="020B0609070205080204" pitchFamily="49" charset="-128"/>
                <a:ea typeface="ＭＳ ゴシック" panose="020B0609070205080204" pitchFamily="49" charset="-128"/>
              </a:rPr>
              <a:t>参加費</a:t>
            </a:r>
            <a:endParaRPr kumimoji="1" lang="ja-JP" altLang="en-US" sz="1000" b="1" dirty="0">
              <a:solidFill>
                <a:srgbClr val="002060"/>
              </a:solidFill>
              <a:latin typeface="ＭＳ ゴシック" panose="020B0609070205080204" pitchFamily="49" charset="-128"/>
              <a:ea typeface="ＭＳ ゴシック" panose="020B0609070205080204" pitchFamily="49" charset="-128"/>
            </a:endParaRPr>
          </a:p>
        </p:txBody>
      </p:sp>
      <p:sp>
        <p:nvSpPr>
          <p:cNvPr id="54" name="テキスト ボックス 53"/>
          <p:cNvSpPr txBox="1"/>
          <p:nvPr/>
        </p:nvSpPr>
        <p:spPr>
          <a:xfrm>
            <a:off x="416876" y="8211527"/>
            <a:ext cx="1057148" cy="215444"/>
          </a:xfrm>
          <a:prstGeom prst="rect">
            <a:avLst/>
          </a:prstGeom>
          <a:noFill/>
        </p:spPr>
        <p:txBody>
          <a:bodyPr wrap="square" rtlCol="0">
            <a:spAutoFit/>
          </a:bodyPr>
          <a:lstStyle/>
          <a:p>
            <a:r>
              <a:rPr kumimoji="1" lang="ja-JP" altLang="en-US" sz="800" b="1" dirty="0" smtClean="0">
                <a:solidFill>
                  <a:srgbClr val="002060"/>
                </a:solidFill>
                <a:latin typeface="ＭＳ ゴシック" panose="020B0609070205080204" pitchFamily="49" charset="-128"/>
                <a:ea typeface="ＭＳ ゴシック" panose="020B0609070205080204" pitchFamily="49" charset="-128"/>
              </a:rPr>
              <a:t>（</a:t>
            </a:r>
            <a:r>
              <a:rPr kumimoji="1" lang="en-US" altLang="ja-JP" sz="800" b="1" dirty="0" smtClean="0">
                <a:solidFill>
                  <a:srgbClr val="002060"/>
                </a:solidFill>
                <a:latin typeface="ＭＳ ゴシック" panose="020B0609070205080204" pitchFamily="49" charset="-128"/>
                <a:ea typeface="ＭＳ ゴシック" panose="020B0609070205080204" pitchFamily="49" charset="-128"/>
              </a:rPr>
              <a:t>1</a:t>
            </a:r>
            <a:r>
              <a:rPr kumimoji="1" lang="ja-JP" altLang="en-US" sz="800" b="1" dirty="0" smtClean="0">
                <a:solidFill>
                  <a:srgbClr val="002060"/>
                </a:solidFill>
                <a:latin typeface="ＭＳ ゴシック" panose="020B0609070205080204" pitchFamily="49" charset="-128"/>
                <a:ea typeface="ＭＳ ゴシック" panose="020B0609070205080204" pitchFamily="49" charset="-128"/>
              </a:rPr>
              <a:t>講義につき）</a:t>
            </a:r>
            <a:endParaRPr kumimoji="1" lang="ja-JP" altLang="en-US" sz="800" b="1" dirty="0">
              <a:solidFill>
                <a:srgbClr val="002060"/>
              </a:solidFill>
              <a:latin typeface="ＭＳ ゴシック" panose="020B0609070205080204" pitchFamily="49" charset="-128"/>
              <a:ea typeface="ＭＳ ゴシック" panose="020B0609070205080204" pitchFamily="49" charset="-128"/>
            </a:endParaRPr>
          </a:p>
        </p:txBody>
      </p:sp>
      <p:sp>
        <p:nvSpPr>
          <p:cNvPr id="55" name="テキスト ボックス 54"/>
          <p:cNvSpPr txBox="1"/>
          <p:nvPr/>
        </p:nvSpPr>
        <p:spPr>
          <a:xfrm>
            <a:off x="1943386" y="8129043"/>
            <a:ext cx="766642" cy="184666"/>
          </a:xfrm>
          <a:prstGeom prst="rect">
            <a:avLst/>
          </a:prstGeom>
          <a:noFill/>
        </p:spPr>
        <p:txBody>
          <a:bodyPr wrap="square" rtlCol="0">
            <a:spAutoFit/>
          </a:bodyPr>
          <a:lstStyle/>
          <a:p>
            <a:r>
              <a:rPr kumimoji="1" lang="ja-JP" altLang="en-US" sz="600" b="1" dirty="0" smtClean="0">
                <a:solidFill>
                  <a:srgbClr val="002060"/>
                </a:solidFill>
                <a:latin typeface="ＭＳ ゴシック" panose="020B0609070205080204" pitchFamily="49" charset="-128"/>
                <a:ea typeface="ＭＳ ゴシック" panose="020B0609070205080204" pitchFamily="49" charset="-128"/>
              </a:rPr>
              <a:t>（税込）</a:t>
            </a:r>
            <a:endParaRPr kumimoji="1" lang="ja-JP" altLang="en-US" sz="600" b="1" dirty="0">
              <a:solidFill>
                <a:srgbClr val="002060"/>
              </a:solidFill>
              <a:latin typeface="ＭＳ ゴシック" panose="020B0609070205080204" pitchFamily="49" charset="-128"/>
              <a:ea typeface="ＭＳ ゴシック" panose="020B0609070205080204" pitchFamily="49" charset="-128"/>
            </a:endParaRPr>
          </a:p>
        </p:txBody>
      </p:sp>
      <p:sp>
        <p:nvSpPr>
          <p:cNvPr id="30" name="テキスト ボックス 29"/>
          <p:cNvSpPr txBox="1"/>
          <p:nvPr/>
        </p:nvSpPr>
        <p:spPr>
          <a:xfrm>
            <a:off x="5978472" y="8558831"/>
            <a:ext cx="766642" cy="184666"/>
          </a:xfrm>
          <a:prstGeom prst="rect">
            <a:avLst/>
          </a:prstGeom>
          <a:noFill/>
        </p:spPr>
        <p:txBody>
          <a:bodyPr wrap="square" rtlCol="0">
            <a:spAutoFit/>
          </a:bodyPr>
          <a:lstStyle/>
          <a:p>
            <a:r>
              <a:rPr lang="en-US" altLang="ja-JP" sz="600" b="1" dirty="0" smtClean="0">
                <a:solidFill>
                  <a:srgbClr val="002060"/>
                </a:solidFill>
                <a:latin typeface="ＭＳ ゴシック" panose="020B0609070205080204" pitchFamily="49" charset="-128"/>
                <a:ea typeface="ＭＳ ゴシック" panose="020B0609070205080204" pitchFamily="49" charset="-128"/>
              </a:rPr>
              <a:t>※</a:t>
            </a:r>
            <a:r>
              <a:rPr lang="ja-JP" altLang="en-US" sz="600" b="1" dirty="0" smtClean="0">
                <a:solidFill>
                  <a:srgbClr val="002060"/>
                </a:solidFill>
                <a:latin typeface="ＭＳ ゴシック" panose="020B0609070205080204" pitchFamily="49" charset="-128"/>
                <a:ea typeface="ＭＳ ゴシック" panose="020B0609070205080204" pitchFamily="49" charset="-128"/>
              </a:rPr>
              <a:t>先着順</a:t>
            </a:r>
            <a:endParaRPr kumimoji="1" lang="ja-JP" altLang="en-US" sz="600" b="1" dirty="0">
              <a:solidFill>
                <a:srgbClr val="002060"/>
              </a:solidFill>
              <a:latin typeface="ＭＳ ゴシック" panose="020B0609070205080204" pitchFamily="49" charset="-128"/>
              <a:ea typeface="ＭＳ ゴシック" panose="020B0609070205080204" pitchFamily="49" charset="-128"/>
            </a:endParaRPr>
          </a:p>
        </p:txBody>
      </p:sp>
      <p:pic>
        <p:nvPicPr>
          <p:cNvPr id="3" name="図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8641" y="6513934"/>
            <a:ext cx="1213500" cy="1537245"/>
          </a:xfrm>
          <a:prstGeom prst="rect">
            <a:avLst/>
          </a:prstGeom>
        </p:spPr>
      </p:pic>
      <p:sp>
        <p:nvSpPr>
          <p:cNvPr id="32" name="角丸四角形 31"/>
          <p:cNvSpPr/>
          <p:nvPr/>
        </p:nvSpPr>
        <p:spPr>
          <a:xfrm>
            <a:off x="6489686" y="6159201"/>
            <a:ext cx="286130" cy="1870837"/>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33" name="角丸四角形 32"/>
          <p:cNvSpPr/>
          <p:nvPr/>
        </p:nvSpPr>
        <p:spPr>
          <a:xfrm>
            <a:off x="6390523" y="6345311"/>
            <a:ext cx="478371" cy="14725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smtClean="0">
                <a:solidFill>
                  <a:srgbClr val="FFFF00"/>
                </a:solidFill>
              </a:rPr>
              <a:t>開</a:t>
            </a:r>
          </a:p>
          <a:p>
            <a:pPr algn="ctr"/>
            <a:endParaRPr lang="ja-JP" altLang="en-US" sz="1100" b="1" dirty="0" smtClean="0">
              <a:solidFill>
                <a:srgbClr val="FFFF00"/>
              </a:solidFill>
            </a:endParaRPr>
          </a:p>
          <a:p>
            <a:pPr algn="ctr"/>
            <a:r>
              <a:rPr lang="ja-JP" altLang="en-US" sz="1100" b="1" dirty="0" smtClean="0">
                <a:solidFill>
                  <a:srgbClr val="FFFF00"/>
                </a:solidFill>
              </a:rPr>
              <a:t>催</a:t>
            </a:r>
          </a:p>
          <a:p>
            <a:pPr algn="ctr"/>
            <a:endParaRPr lang="ja-JP" altLang="en-US" sz="1100" b="1" dirty="0" smtClean="0">
              <a:solidFill>
                <a:srgbClr val="FFFF00"/>
              </a:solidFill>
            </a:endParaRPr>
          </a:p>
          <a:p>
            <a:pPr algn="ctr"/>
            <a:r>
              <a:rPr lang="ja-JP" altLang="en-US" sz="1100" b="1" dirty="0" smtClean="0">
                <a:solidFill>
                  <a:srgbClr val="FFFF00"/>
                </a:solidFill>
              </a:rPr>
              <a:t>日</a:t>
            </a:r>
          </a:p>
          <a:p>
            <a:pPr algn="ctr"/>
            <a:endParaRPr lang="ja-JP" altLang="en-US" sz="1100" b="1" dirty="0" smtClean="0">
              <a:solidFill>
                <a:srgbClr val="FFFF00"/>
              </a:solidFill>
            </a:endParaRPr>
          </a:p>
          <a:p>
            <a:pPr algn="ctr"/>
            <a:r>
              <a:rPr lang="ja-JP" altLang="en-US" sz="1100" b="1" dirty="0" smtClean="0">
                <a:solidFill>
                  <a:srgbClr val="FFFF00"/>
                </a:solidFill>
              </a:rPr>
              <a:t>変</a:t>
            </a:r>
          </a:p>
          <a:p>
            <a:pPr algn="ctr"/>
            <a:endParaRPr lang="ja-JP" altLang="en-US" sz="1100" b="1" dirty="0" smtClean="0">
              <a:solidFill>
                <a:srgbClr val="FFFF00"/>
              </a:solidFill>
            </a:endParaRPr>
          </a:p>
          <a:p>
            <a:pPr algn="ctr"/>
            <a:r>
              <a:rPr lang="ja-JP" altLang="en-US" sz="1100" b="1" dirty="0" smtClean="0">
                <a:solidFill>
                  <a:srgbClr val="FFFF00"/>
                </a:solidFill>
              </a:rPr>
              <a:t>更</a:t>
            </a:r>
            <a:endParaRPr kumimoji="1" lang="ja-JP" altLang="en-US" sz="1100" b="1" dirty="0">
              <a:solidFill>
                <a:srgbClr val="FFFF00"/>
              </a:solidFill>
            </a:endParaRPr>
          </a:p>
        </p:txBody>
      </p:sp>
      <p:sp>
        <p:nvSpPr>
          <p:cNvPr id="34" name="角丸四角形 33"/>
          <p:cNvSpPr/>
          <p:nvPr/>
        </p:nvSpPr>
        <p:spPr>
          <a:xfrm>
            <a:off x="100308" y="8609"/>
            <a:ext cx="2840880" cy="1039557"/>
          </a:xfrm>
          <a:prstGeom prst="roundRect">
            <a:avLst/>
          </a:prstGeom>
          <a:solidFill>
            <a:srgbClr val="FF000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rtlCol="0" anchor="ctr"/>
          <a:lstStyle/>
          <a:p>
            <a:r>
              <a:rPr kumimoji="1" lang="en-US" altLang="ja-JP" sz="1500" b="1" dirty="0" smtClean="0">
                <a:solidFill>
                  <a:srgbClr val="FFFF00"/>
                </a:solidFill>
                <a:latin typeface="メイリオ" panose="020B0604030504040204" pitchFamily="50" charset="-128"/>
                <a:ea typeface="メイリオ" panose="020B0604030504040204" pitchFamily="50" charset="-128"/>
              </a:rPr>
              <a:t>4</a:t>
            </a:r>
            <a:r>
              <a:rPr kumimoji="1" lang="ja-JP" altLang="en-US" sz="1500" b="1" dirty="0" smtClean="0">
                <a:solidFill>
                  <a:srgbClr val="FFFF00"/>
                </a:solidFill>
                <a:latin typeface="メイリオ" panose="020B0604030504040204" pitchFamily="50" charset="-128"/>
                <a:ea typeface="メイリオ" panose="020B0604030504040204" pitchFamily="50" charset="-128"/>
              </a:rPr>
              <a:t>回目の緊急</a:t>
            </a:r>
            <a:r>
              <a:rPr kumimoji="1" lang="ja-JP" altLang="en-US" sz="1500" b="1" dirty="0">
                <a:solidFill>
                  <a:srgbClr val="FFFF00"/>
                </a:solidFill>
                <a:latin typeface="メイリオ" panose="020B0604030504040204" pitchFamily="50" charset="-128"/>
                <a:ea typeface="メイリオ" panose="020B0604030504040204" pitchFamily="50" charset="-128"/>
              </a:rPr>
              <a:t>事態</a:t>
            </a:r>
            <a:r>
              <a:rPr kumimoji="1" lang="ja-JP" altLang="en-US" sz="1500" b="1" dirty="0" smtClean="0">
                <a:solidFill>
                  <a:srgbClr val="FFFF00"/>
                </a:solidFill>
                <a:latin typeface="メイリオ" panose="020B0604030504040204" pitchFamily="50" charset="-128"/>
                <a:ea typeface="メイリオ" panose="020B0604030504040204" pitchFamily="50" charset="-128"/>
              </a:rPr>
              <a:t>宣言を受け、開催</a:t>
            </a:r>
            <a:r>
              <a:rPr lang="ja-JP" altLang="en-US" sz="1500" b="1" dirty="0" smtClean="0">
                <a:solidFill>
                  <a:srgbClr val="FFFF00"/>
                </a:solidFill>
                <a:latin typeface="メイリオ" panose="020B0604030504040204" pitchFamily="50" charset="-128"/>
                <a:ea typeface="メイリオ" panose="020B0604030504040204" pitchFamily="50" charset="-128"/>
              </a:rPr>
              <a:t>日が</a:t>
            </a:r>
            <a:r>
              <a:rPr kumimoji="1" lang="ja-JP" altLang="en-US" sz="1500" b="1" dirty="0" smtClean="0">
                <a:solidFill>
                  <a:srgbClr val="FFFF00"/>
                </a:solidFill>
                <a:latin typeface="メイリオ" panose="020B0604030504040204" pitchFamily="50" charset="-128"/>
                <a:ea typeface="メイリオ" panose="020B0604030504040204" pitchFamily="50" charset="-128"/>
              </a:rPr>
              <a:t>変更になりました。</a:t>
            </a:r>
            <a:r>
              <a:rPr kumimoji="1" lang="ja-JP" altLang="en-US" sz="1300" b="1" dirty="0" smtClean="0">
                <a:solidFill>
                  <a:srgbClr val="FFFF00"/>
                </a:solidFill>
                <a:latin typeface="メイリオ" panose="020B0604030504040204" pitchFamily="50" charset="-128"/>
                <a:ea typeface="メイリオ" panose="020B0604030504040204" pitchFamily="50" charset="-128"/>
              </a:rPr>
              <a:t>　　</a:t>
            </a:r>
          </a:p>
          <a:p>
            <a:r>
              <a:rPr kumimoji="1" lang="ja-JP" altLang="en-US" sz="1300" b="1" dirty="0" smtClean="0">
                <a:solidFill>
                  <a:srgbClr val="FFFF00"/>
                </a:solidFill>
                <a:latin typeface="メイリオ" panose="020B0604030504040204" pitchFamily="50" charset="-128"/>
                <a:ea typeface="メイリオ" panose="020B0604030504040204" pitchFamily="50" charset="-128"/>
              </a:rPr>
              <a:t>　　　　　　</a:t>
            </a:r>
            <a:r>
              <a:rPr kumimoji="1" lang="en-US" altLang="ja-JP" sz="1000" b="1" dirty="0" smtClean="0">
                <a:solidFill>
                  <a:srgbClr val="FFFF00"/>
                </a:solidFill>
                <a:latin typeface="メイリオ" panose="020B0604030504040204" pitchFamily="50" charset="-128"/>
                <a:ea typeface="メイリオ" panose="020B0604030504040204" pitchFamily="50" charset="-128"/>
              </a:rPr>
              <a:t>【2021</a:t>
            </a:r>
            <a:r>
              <a:rPr kumimoji="1" lang="ja-JP" altLang="en-US" sz="1000" b="1" dirty="0" smtClean="0">
                <a:solidFill>
                  <a:srgbClr val="FFFF00"/>
                </a:solidFill>
                <a:latin typeface="メイリオ" panose="020B0604030504040204" pitchFamily="50" charset="-128"/>
                <a:ea typeface="メイリオ" panose="020B0604030504040204" pitchFamily="50" charset="-128"/>
              </a:rPr>
              <a:t>年</a:t>
            </a:r>
            <a:r>
              <a:rPr kumimoji="1" lang="en-US" altLang="ja-JP" sz="1000" b="1" dirty="0" smtClean="0">
                <a:solidFill>
                  <a:srgbClr val="FFFF00"/>
                </a:solidFill>
                <a:latin typeface="メイリオ" panose="020B0604030504040204" pitchFamily="50" charset="-128"/>
                <a:ea typeface="メイリオ" panose="020B0604030504040204" pitchFamily="50" charset="-128"/>
              </a:rPr>
              <a:t>8</a:t>
            </a:r>
            <a:r>
              <a:rPr kumimoji="1" lang="ja-JP" altLang="en-US" sz="1000" b="1" dirty="0" smtClean="0">
                <a:solidFill>
                  <a:srgbClr val="FFFF00"/>
                </a:solidFill>
                <a:latin typeface="メイリオ" panose="020B0604030504040204" pitchFamily="50" charset="-128"/>
                <a:ea typeface="メイリオ" panose="020B0604030504040204" pitchFamily="50" charset="-128"/>
              </a:rPr>
              <a:t>月</a:t>
            </a:r>
            <a:r>
              <a:rPr lang="en-US" altLang="ja-JP" sz="1000" b="1" dirty="0">
                <a:solidFill>
                  <a:srgbClr val="FFFF00"/>
                </a:solidFill>
                <a:latin typeface="メイリオ" panose="020B0604030504040204" pitchFamily="50" charset="-128"/>
                <a:ea typeface="メイリオ" panose="020B0604030504040204" pitchFamily="50" charset="-128"/>
              </a:rPr>
              <a:t>18</a:t>
            </a:r>
            <a:r>
              <a:rPr kumimoji="1" lang="ja-JP" altLang="en-US" sz="1000" b="1" dirty="0" smtClean="0">
                <a:solidFill>
                  <a:srgbClr val="FFFF00"/>
                </a:solidFill>
                <a:latin typeface="メイリオ" panose="020B0604030504040204" pitchFamily="50" charset="-128"/>
                <a:ea typeface="メイリオ" panose="020B0604030504040204" pitchFamily="50" charset="-128"/>
              </a:rPr>
              <a:t>日現在</a:t>
            </a:r>
            <a:r>
              <a:rPr kumimoji="1" lang="en-US" altLang="ja-JP" sz="1000" b="1" dirty="0" smtClean="0">
                <a:solidFill>
                  <a:srgbClr val="FFFF00"/>
                </a:solidFill>
                <a:latin typeface="メイリオ" panose="020B0604030504040204" pitchFamily="50" charset="-128"/>
                <a:ea typeface="メイリオ" panose="020B0604030504040204" pitchFamily="50" charset="-128"/>
              </a:rPr>
              <a:t>】</a:t>
            </a:r>
            <a:endParaRPr kumimoji="1" lang="ja-JP" altLang="en-US" sz="1000" b="1" dirty="0">
              <a:solidFill>
                <a:srgbClr val="FFFF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807513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0"/>
            <a:ext cx="7062481" cy="9903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3" name="テキスト ボックス 22"/>
          <p:cNvSpPr txBox="1"/>
          <p:nvPr/>
        </p:nvSpPr>
        <p:spPr>
          <a:xfrm>
            <a:off x="3645024" y="2187079"/>
            <a:ext cx="2376264" cy="461665"/>
          </a:xfrm>
          <a:prstGeom prst="rect">
            <a:avLst/>
          </a:prstGeom>
          <a:noFill/>
        </p:spPr>
        <p:txBody>
          <a:bodyPr wrap="square" rtlCol="0">
            <a:spAutoFit/>
          </a:bodyPr>
          <a:lstStyle/>
          <a:p>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相続や遺言についての民法上の基礎知識を</a:t>
            </a:r>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endParaRPr lang="en-US" altLang="ja-JP"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endParaRPr>
          </a:p>
          <a:p>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初めて</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の方にも分かりやすくご説明します</a:t>
            </a:r>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endParaRPr lang="en-US" altLang="ja-JP"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endParaRPr>
          </a:p>
          <a:p>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まず</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は、全体像を把握することから始めましょう！</a:t>
            </a:r>
          </a:p>
        </p:txBody>
      </p:sp>
      <p:sp>
        <p:nvSpPr>
          <p:cNvPr id="24" name="テキスト ボックス 23"/>
          <p:cNvSpPr txBox="1"/>
          <p:nvPr/>
        </p:nvSpPr>
        <p:spPr>
          <a:xfrm>
            <a:off x="3664064" y="2835151"/>
            <a:ext cx="2069192" cy="461665"/>
          </a:xfrm>
          <a:prstGeom prst="rect">
            <a:avLst/>
          </a:prstGeom>
          <a:noFill/>
        </p:spPr>
        <p:txBody>
          <a:bodyPr wrap="square" rtlCol="0">
            <a:spAutoFit/>
          </a:bodyPr>
          <a:lstStyle/>
          <a:p>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財産把握を始める基礎となる</a:t>
            </a:r>
            <a:r>
              <a:rPr lang="en-US" altLang="ja-JP"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財産把握</a:t>
            </a:r>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と</a:t>
            </a:r>
            <a:endParaRPr lang="en-US" altLang="ja-JP"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endParaRPr>
          </a:p>
          <a:p>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評価</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の仕方</a:t>
            </a:r>
            <a:r>
              <a:rPr lang="en-US" altLang="ja-JP"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について、民法・税法の基礎</a:t>
            </a:r>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を</a:t>
            </a:r>
            <a:endParaRPr lang="en-US" altLang="ja-JP"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endParaRPr>
          </a:p>
          <a:p>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踏まえた</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うえで解説いたします。　</a:t>
            </a:r>
            <a:r>
              <a:rPr lang="ja-JP" altLang="en-US" sz="800" b="1" dirty="0">
                <a:latin typeface="ＭＳ Ｐゴシック" panose="020B0600070205080204" pitchFamily="50" charset="-128"/>
                <a:ea typeface="ＭＳ Ｐゴシック" panose="020B0600070205080204" pitchFamily="50" charset="-128"/>
              </a:rPr>
              <a:t>　</a:t>
            </a:r>
          </a:p>
        </p:txBody>
      </p:sp>
      <p:sp>
        <p:nvSpPr>
          <p:cNvPr id="25" name="テキスト ボックス 24"/>
          <p:cNvSpPr txBox="1"/>
          <p:nvPr/>
        </p:nvSpPr>
        <p:spPr>
          <a:xfrm>
            <a:off x="3658999" y="4160912"/>
            <a:ext cx="2209927" cy="584775"/>
          </a:xfrm>
          <a:prstGeom prst="rect">
            <a:avLst/>
          </a:prstGeom>
          <a:noFill/>
        </p:spPr>
        <p:txBody>
          <a:bodyPr wrap="square" rtlCol="0">
            <a:spAutoFit/>
          </a:bodyPr>
          <a:lstStyle/>
          <a:p>
            <a:r>
              <a:rPr lang="ja-JP" altLang="ja-JP" sz="800" b="1" dirty="0">
                <a:solidFill>
                  <a:schemeClr val="tx1">
                    <a:lumMod val="75000"/>
                    <a:lumOff val="25000"/>
                  </a:schemeClr>
                </a:solidFill>
              </a:rPr>
              <a:t>生命保険は分割・納税・節税対策に有効</a:t>
            </a:r>
            <a:r>
              <a:rPr lang="ja-JP" altLang="ja-JP" sz="800" b="1" dirty="0" smtClean="0">
                <a:solidFill>
                  <a:schemeClr val="tx1">
                    <a:lumMod val="75000"/>
                    <a:lumOff val="25000"/>
                  </a:schemeClr>
                </a:solidFill>
              </a:rPr>
              <a:t>な</a:t>
            </a:r>
            <a:endParaRPr lang="en-US" altLang="ja-JP" sz="800" b="1" dirty="0" smtClean="0">
              <a:solidFill>
                <a:schemeClr val="tx1">
                  <a:lumMod val="75000"/>
                  <a:lumOff val="25000"/>
                </a:schemeClr>
              </a:solidFill>
            </a:endParaRPr>
          </a:p>
          <a:p>
            <a:r>
              <a:rPr lang="ja-JP" altLang="ja-JP" sz="800" b="1" dirty="0" smtClean="0">
                <a:solidFill>
                  <a:schemeClr val="tx1">
                    <a:lumMod val="75000"/>
                    <a:lumOff val="25000"/>
                  </a:schemeClr>
                </a:solidFill>
              </a:rPr>
              <a:t>マルチプレーヤー</a:t>
            </a:r>
            <a:r>
              <a:rPr lang="ja-JP" altLang="ja-JP" sz="800" b="1" dirty="0">
                <a:solidFill>
                  <a:schemeClr val="tx1">
                    <a:lumMod val="75000"/>
                    <a:lumOff val="25000"/>
                  </a:schemeClr>
                </a:solidFill>
              </a:rPr>
              <a:t>。贈与と生命保険を合わせた驚きの対策を具体的に解説いたします。</a:t>
            </a:r>
          </a:p>
          <a:p>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　</a:t>
            </a:r>
            <a:endParaRPr kumimoji="1"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3664064" y="3483223"/>
            <a:ext cx="2357224" cy="461665"/>
          </a:xfrm>
          <a:prstGeom prst="rect">
            <a:avLst/>
          </a:prstGeom>
          <a:noFill/>
        </p:spPr>
        <p:txBody>
          <a:bodyPr wrap="square" rtlCol="0">
            <a:spAutoFit/>
          </a:bodyPr>
          <a:lstStyle/>
          <a:p>
            <a:r>
              <a:rPr lang="ja-JP" altLang="ja-JP" sz="800" b="1" dirty="0">
                <a:solidFill>
                  <a:schemeClr val="tx1">
                    <a:lumMod val="75000"/>
                    <a:lumOff val="25000"/>
                  </a:schemeClr>
                </a:solidFill>
              </a:rPr>
              <a:t>現金贈与以外の住宅資金や教育資金、不動産を活用した贈与もご紹介します</a:t>
            </a:r>
            <a:r>
              <a:rPr lang="ja-JP" altLang="ja-JP" sz="800" b="1" dirty="0" smtClean="0">
                <a:solidFill>
                  <a:schemeClr val="tx1">
                    <a:lumMod val="75000"/>
                    <a:lumOff val="25000"/>
                  </a:schemeClr>
                </a:solidFill>
              </a:rPr>
              <a:t>。また</a:t>
            </a:r>
            <a:r>
              <a:rPr lang="ja-JP" altLang="ja-JP" sz="800" b="1" dirty="0">
                <a:solidFill>
                  <a:schemeClr val="tx1">
                    <a:lumMod val="75000"/>
                    <a:lumOff val="25000"/>
                  </a:schemeClr>
                </a:solidFill>
              </a:rPr>
              <a:t>分割対策としての贈与についても解説いたします。</a:t>
            </a:r>
            <a:endPar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27" name="テキスト ボックス 26"/>
          <p:cNvSpPr txBox="1"/>
          <p:nvPr/>
        </p:nvSpPr>
        <p:spPr>
          <a:xfrm>
            <a:off x="3664063" y="4736976"/>
            <a:ext cx="2405351" cy="584775"/>
          </a:xfrm>
          <a:prstGeom prst="rect">
            <a:avLst/>
          </a:prstGeom>
          <a:noFill/>
        </p:spPr>
        <p:txBody>
          <a:bodyPr wrap="square" rtlCol="0">
            <a:spAutoFit/>
          </a:bodyPr>
          <a:lstStyle/>
          <a:p>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遺言書の中で最も安心・安全な</a:t>
            </a:r>
            <a:r>
              <a:rPr lang="en-US" altLang="ja-JP"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公正証書遺言</a:t>
            </a:r>
            <a:r>
              <a:rPr lang="en-US" altLang="ja-JP"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の具体的な作り方と、主に認知症リスクへの備えとして注目されている</a:t>
            </a:r>
            <a:r>
              <a:rPr lang="en-US" altLang="ja-JP"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家族信託</a:t>
            </a:r>
            <a:r>
              <a:rPr lang="en-US" altLang="ja-JP"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の活用方法に</a:t>
            </a:r>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ついて</a:t>
            </a:r>
            <a:endParaRPr lang="en-US" altLang="ja-JP"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endParaRPr>
          </a:p>
          <a:p>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解説</a:t>
            </a:r>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いたします。</a:t>
            </a:r>
          </a:p>
        </p:txBody>
      </p:sp>
      <p:sp>
        <p:nvSpPr>
          <p:cNvPr id="28" name="テキスト ボックス 27"/>
          <p:cNvSpPr txBox="1"/>
          <p:nvPr/>
        </p:nvSpPr>
        <p:spPr>
          <a:xfrm>
            <a:off x="3658999" y="5452267"/>
            <a:ext cx="2146264" cy="461665"/>
          </a:xfrm>
          <a:prstGeom prst="rect">
            <a:avLst/>
          </a:prstGeom>
          <a:noFill/>
        </p:spPr>
        <p:txBody>
          <a:bodyPr wrap="square" rtlCol="0">
            <a:spAutoFit/>
          </a:bodyPr>
          <a:lstStyle/>
          <a:p>
            <a:r>
              <a:rPr lang="ja-JP" altLang="ja-JP" sz="800" b="1" dirty="0">
                <a:solidFill>
                  <a:schemeClr val="tx1">
                    <a:lumMod val="75000"/>
                    <a:lumOff val="25000"/>
                  </a:schemeClr>
                </a:solidFill>
              </a:rPr>
              <a:t>相続発生後にできる対策として「誰に」「何を」「どう」渡した方がいいのかと、分割、土地</a:t>
            </a:r>
            <a:r>
              <a:rPr lang="ja-JP" altLang="ja-JP" sz="800" b="1" dirty="0" smtClean="0">
                <a:solidFill>
                  <a:schemeClr val="tx1">
                    <a:lumMod val="75000"/>
                    <a:lumOff val="25000"/>
                  </a:schemeClr>
                </a:solidFill>
              </a:rPr>
              <a:t>の</a:t>
            </a:r>
            <a:endParaRPr lang="en-US" altLang="ja-JP" sz="800" b="1" dirty="0" smtClean="0">
              <a:solidFill>
                <a:schemeClr val="tx1">
                  <a:lumMod val="75000"/>
                  <a:lumOff val="25000"/>
                </a:schemeClr>
              </a:solidFill>
            </a:endParaRPr>
          </a:p>
          <a:p>
            <a:r>
              <a:rPr lang="ja-JP" altLang="ja-JP" sz="800" b="1" dirty="0" smtClean="0">
                <a:solidFill>
                  <a:schemeClr val="tx1">
                    <a:lumMod val="75000"/>
                    <a:lumOff val="25000"/>
                  </a:schemeClr>
                </a:solidFill>
              </a:rPr>
              <a:t>評価</a:t>
            </a:r>
            <a:r>
              <a:rPr lang="ja-JP" altLang="ja-JP" sz="800" b="1" dirty="0">
                <a:solidFill>
                  <a:schemeClr val="tx1">
                    <a:lumMod val="75000"/>
                    <a:lumOff val="25000"/>
                  </a:schemeClr>
                </a:solidFill>
              </a:rPr>
              <a:t>、特例の活用についても解説いたします。</a:t>
            </a:r>
            <a:endPar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38" name="テキスト ボックス 37"/>
          <p:cNvSpPr txBox="1"/>
          <p:nvPr/>
        </p:nvSpPr>
        <p:spPr>
          <a:xfrm>
            <a:off x="929412" y="2135396"/>
            <a:ext cx="1337300" cy="369332"/>
          </a:xfrm>
          <a:prstGeom prst="rect">
            <a:avLst/>
          </a:prstGeom>
          <a:noFill/>
        </p:spPr>
        <p:txBody>
          <a:bodyPr wrap="square" rtlCol="0">
            <a:spAutoFit/>
          </a:bodyPr>
          <a:lstStyle/>
          <a:p>
            <a:pPr algn="ctr"/>
            <a:r>
              <a:rPr lang="en-US" altLang="ja-JP" b="1" dirty="0">
                <a:latin typeface="ＭＳ Ｐゴシック" panose="020B0600070205080204" pitchFamily="50" charset="-128"/>
                <a:ea typeface="ＭＳ Ｐゴシック" panose="020B0600070205080204" pitchFamily="50" charset="-128"/>
              </a:rPr>
              <a:t>9</a:t>
            </a:r>
            <a:r>
              <a:rPr kumimoji="1" lang="ja-JP" altLang="en-US" sz="1050" b="1" dirty="0" smtClean="0">
                <a:latin typeface="ＭＳ Ｐゴシック" panose="020B0600070205080204" pitchFamily="50" charset="-128"/>
                <a:ea typeface="ＭＳ Ｐゴシック" panose="020B0600070205080204" pitchFamily="50" charset="-128"/>
              </a:rPr>
              <a:t>月</a:t>
            </a:r>
            <a:r>
              <a:rPr lang="en-US" altLang="ja-JP" b="1" dirty="0" smtClean="0">
                <a:latin typeface="ＭＳ Ｐゴシック" panose="020B0600070205080204" pitchFamily="50" charset="-128"/>
                <a:ea typeface="ＭＳ Ｐゴシック" panose="020B0600070205080204" pitchFamily="50" charset="-128"/>
              </a:rPr>
              <a:t>1</a:t>
            </a:r>
            <a:r>
              <a:rPr lang="en-US" altLang="ja-JP" b="1" dirty="0">
                <a:latin typeface="ＭＳ Ｐゴシック" panose="020B0600070205080204" pitchFamily="50" charset="-128"/>
                <a:ea typeface="ＭＳ Ｐゴシック" panose="020B0600070205080204" pitchFamily="50" charset="-128"/>
              </a:rPr>
              <a:t>6</a:t>
            </a:r>
            <a:r>
              <a:rPr lang="ja-JP" altLang="en-US" sz="1050" b="1" dirty="0" smtClean="0">
                <a:latin typeface="ＭＳ Ｐゴシック" panose="020B0600070205080204" pitchFamily="50" charset="-128"/>
                <a:ea typeface="ＭＳ Ｐゴシック" panose="020B0600070205080204" pitchFamily="50" charset="-128"/>
              </a:rPr>
              <a:t>日 （木）</a:t>
            </a:r>
            <a:endParaRPr kumimoji="1" lang="ja-JP" altLang="en-US" sz="1050" b="1" dirty="0">
              <a:latin typeface="ＭＳ Ｐゴシック" panose="020B0600070205080204" pitchFamily="50" charset="-128"/>
              <a:ea typeface="ＭＳ Ｐゴシック" panose="020B0600070205080204" pitchFamily="50" charset="-128"/>
            </a:endParaRPr>
          </a:p>
        </p:txBody>
      </p:sp>
      <p:sp>
        <p:nvSpPr>
          <p:cNvPr id="42" name="テキスト ボックス 41"/>
          <p:cNvSpPr txBox="1"/>
          <p:nvPr/>
        </p:nvSpPr>
        <p:spPr>
          <a:xfrm>
            <a:off x="753162" y="6709890"/>
            <a:ext cx="1679208" cy="338554"/>
          </a:xfrm>
          <a:prstGeom prst="rect">
            <a:avLst/>
          </a:prstGeom>
          <a:noFill/>
        </p:spPr>
        <p:txBody>
          <a:bodyPr wrap="square" rtlCol="0">
            <a:spAutoFit/>
          </a:bodyPr>
          <a:lstStyle/>
          <a:p>
            <a:r>
              <a:rPr kumimoji="1" lang="en-US" altLang="ja-JP" sz="16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0120-37-9174</a:t>
            </a:r>
            <a:endParaRPr kumimoji="1" lang="ja-JP" altLang="en-US"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43" name="テキスト ボックス 42"/>
          <p:cNvSpPr txBox="1"/>
          <p:nvPr/>
        </p:nvSpPr>
        <p:spPr>
          <a:xfrm>
            <a:off x="620688" y="6969804"/>
            <a:ext cx="2562055" cy="215444"/>
          </a:xfrm>
          <a:prstGeom prst="rect">
            <a:avLst/>
          </a:prstGeom>
          <a:noFill/>
        </p:spPr>
        <p:txBody>
          <a:bodyPr wrap="square" rtlCol="0">
            <a:spAutoFit/>
          </a:bodyPr>
          <a:lstStyle/>
          <a:p>
            <a:r>
              <a:rPr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　</a:t>
            </a:r>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　</a:t>
            </a:r>
            <a:r>
              <a:rPr lang="en-US" altLang="ja-JP"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10</a:t>
            </a:r>
            <a:r>
              <a:rPr kumimoji="1" lang="ja-JP" altLang="en-US" sz="800" b="1"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kumimoji="1" lang="en-US" altLang="ja-JP"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 </a:t>
            </a:r>
            <a:r>
              <a:rPr kumimoji="1"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 </a:t>
            </a:r>
            <a:r>
              <a:rPr kumimoji="1" lang="en-US" altLang="ja-JP"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17</a:t>
            </a:r>
            <a:r>
              <a:rPr kumimoji="1"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kumimoji="1" lang="en-US" altLang="ja-JP"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r>
              <a:rPr kumimoji="1"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　</a:t>
            </a:r>
            <a:r>
              <a:rPr lang="ja-JP" altLang="en-US" sz="8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（土日・祝日を除く）</a:t>
            </a:r>
            <a:endParaRPr kumimoji="1" lang="ja-JP" altLang="en-US" sz="8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44" name="テキスト ボックス 43"/>
          <p:cNvSpPr txBox="1"/>
          <p:nvPr/>
        </p:nvSpPr>
        <p:spPr>
          <a:xfrm>
            <a:off x="785329" y="7422758"/>
            <a:ext cx="2673904" cy="338554"/>
          </a:xfrm>
          <a:prstGeom prst="rect">
            <a:avLst/>
          </a:prstGeom>
          <a:noFill/>
        </p:spPr>
        <p:txBody>
          <a:bodyPr wrap="square" rtlCol="0">
            <a:spAutoFit/>
          </a:bodyPr>
          <a:lstStyle/>
          <a:p>
            <a:r>
              <a:rPr kumimoji="1" lang="en-US" altLang="ja-JP" sz="16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support@e-souzok.com</a:t>
            </a:r>
            <a:endParaRPr kumimoji="1" lang="ja-JP" altLang="en-US"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45" name="テキスト ボックス 44"/>
          <p:cNvSpPr txBox="1"/>
          <p:nvPr/>
        </p:nvSpPr>
        <p:spPr>
          <a:xfrm>
            <a:off x="3472898" y="6177136"/>
            <a:ext cx="1972326" cy="600164"/>
          </a:xfrm>
          <a:prstGeom prst="rect">
            <a:avLst/>
          </a:prstGeom>
          <a:noFill/>
        </p:spPr>
        <p:txBody>
          <a:bodyPr wrap="square" rtlCol="0">
            <a:spAutoFit/>
          </a:bodyPr>
          <a:lstStyle/>
          <a:p>
            <a:r>
              <a:rPr lang="ja-JP" altLang="en-US" sz="12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福岡天神センタービル</a:t>
            </a:r>
            <a:r>
              <a:rPr lang="en-US" altLang="ja-JP" sz="120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10F</a:t>
            </a:r>
            <a:endParaRPr lang="ja-JP" altLang="en-US" sz="12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a:p>
            <a:r>
              <a:rPr kumimoji="1" lang="ja-JP" altLang="en-US" sz="9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福岡市中央区天神</a:t>
            </a:r>
            <a:r>
              <a:rPr kumimoji="1" lang="en-US" altLang="ja-JP" sz="9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2</a:t>
            </a:r>
            <a:r>
              <a:rPr kumimoji="1" lang="ja-JP" altLang="en-US" sz="9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丁目</a:t>
            </a:r>
            <a:r>
              <a:rPr kumimoji="1" lang="en-US" altLang="ja-JP" sz="9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14-8</a:t>
            </a:r>
          </a:p>
          <a:p>
            <a:endParaRPr kumimoji="1" lang="ja-JP" altLang="en-US" sz="1200" b="1" dirty="0">
              <a:latin typeface="ＭＳ Ｐゴシック" panose="020B0600070205080204" pitchFamily="50" charset="-128"/>
              <a:ea typeface="ＭＳ Ｐゴシック" panose="020B0600070205080204" pitchFamily="50" charset="-128"/>
            </a:endParaRPr>
          </a:p>
        </p:txBody>
      </p:sp>
      <p:sp>
        <p:nvSpPr>
          <p:cNvPr id="47" name="テキスト ボックス 46"/>
          <p:cNvSpPr txBox="1"/>
          <p:nvPr/>
        </p:nvSpPr>
        <p:spPr>
          <a:xfrm>
            <a:off x="5040833" y="9634100"/>
            <a:ext cx="1656185" cy="215444"/>
          </a:xfrm>
          <a:prstGeom prst="rect">
            <a:avLst/>
          </a:prstGeom>
          <a:noFill/>
        </p:spPr>
        <p:txBody>
          <a:bodyPr wrap="square" rtlCol="0">
            <a:spAutoFit/>
          </a:bodyPr>
          <a:lstStyle/>
          <a:p>
            <a:pPr algn="r"/>
            <a:r>
              <a:rPr kumimoji="1" lang="en-US" altLang="ja-JP" sz="800" dirty="0" smtClean="0">
                <a:latin typeface="ＭＳ Ｐゴシック" panose="020B0600070205080204" pitchFamily="50" charset="-128"/>
                <a:ea typeface="ＭＳ Ｐゴシック" panose="020B0600070205080204" pitchFamily="50" charset="-128"/>
              </a:rPr>
              <a:t>【</a:t>
            </a:r>
            <a:r>
              <a:rPr kumimoji="1" lang="ja-JP" altLang="en-US" sz="800" dirty="0" smtClean="0">
                <a:latin typeface="ＭＳ Ｐゴシック" panose="020B0600070205080204" pitchFamily="50" charset="-128"/>
                <a:ea typeface="ＭＳ Ｐゴシック" panose="020B0600070205080204" pitchFamily="50" charset="-128"/>
              </a:rPr>
              <a:t>セミナー</a:t>
            </a:r>
            <a:r>
              <a:rPr kumimoji="1" lang="en-US" altLang="ja-JP" sz="800" dirty="0" smtClean="0">
                <a:latin typeface="ＭＳ Ｐゴシック" panose="020B0600070205080204" pitchFamily="50" charset="-128"/>
                <a:ea typeface="ＭＳ Ｐゴシック" panose="020B0600070205080204" pitchFamily="50" charset="-128"/>
              </a:rPr>
              <a:t>】</a:t>
            </a:r>
            <a:endParaRPr kumimoji="1" lang="ja-JP" altLang="en-US" sz="800" dirty="0">
              <a:latin typeface="ＭＳ Ｐゴシック" panose="020B0600070205080204" pitchFamily="50" charset="-128"/>
              <a:ea typeface="ＭＳ Ｐゴシック" panose="020B0600070205080204" pitchFamily="50" charset="-128"/>
            </a:endParaRPr>
          </a:p>
        </p:txBody>
      </p:sp>
      <p:sp>
        <p:nvSpPr>
          <p:cNvPr id="46" name="テキスト ボックス 45"/>
          <p:cNvSpPr txBox="1"/>
          <p:nvPr/>
        </p:nvSpPr>
        <p:spPr>
          <a:xfrm>
            <a:off x="1861170" y="2178224"/>
            <a:ext cx="1927870" cy="415498"/>
          </a:xfrm>
          <a:prstGeom prst="rect">
            <a:avLst/>
          </a:prstGeom>
          <a:noFill/>
        </p:spPr>
        <p:txBody>
          <a:bodyPr wrap="square" rtlCol="0">
            <a:spAutoFit/>
          </a:bodyPr>
          <a:lstStyle/>
          <a:p>
            <a:pPr algn="ctr"/>
            <a:r>
              <a:rPr kumimoji="1" lang="ja-JP" altLang="en-US" sz="1050" b="1" dirty="0" smtClean="0">
                <a:solidFill>
                  <a:srgbClr val="FF5050"/>
                </a:solidFill>
                <a:latin typeface="ＭＳ Ｐゴシック" panose="020B0600070205080204" pitchFamily="50" charset="-128"/>
                <a:ea typeface="ＭＳ Ｐゴシック" panose="020B0600070205080204" pitchFamily="50" charset="-128"/>
              </a:rPr>
              <a:t>相続と遺言の</a:t>
            </a:r>
            <a:endParaRPr kumimoji="1" lang="en-US" altLang="ja-JP" sz="1050" b="1" dirty="0" smtClean="0">
              <a:solidFill>
                <a:srgbClr val="FF5050"/>
              </a:solidFill>
              <a:latin typeface="ＭＳ Ｐゴシック" panose="020B0600070205080204" pitchFamily="50" charset="-128"/>
              <a:ea typeface="ＭＳ Ｐゴシック" panose="020B0600070205080204" pitchFamily="50" charset="-128"/>
            </a:endParaRPr>
          </a:p>
          <a:p>
            <a:pPr algn="ctr"/>
            <a:r>
              <a:rPr kumimoji="1" lang="ja-JP" altLang="en-US" sz="1050" b="1" dirty="0" smtClean="0">
                <a:solidFill>
                  <a:srgbClr val="FF5050"/>
                </a:solidFill>
                <a:latin typeface="ＭＳ Ｐゴシック" panose="020B0600070205080204" pitchFamily="50" charset="-128"/>
                <a:ea typeface="ＭＳ Ｐゴシック" panose="020B0600070205080204" pitchFamily="50" charset="-128"/>
              </a:rPr>
              <a:t>基礎知識</a:t>
            </a:r>
            <a:endParaRPr kumimoji="1" lang="ja-JP" altLang="en-US" sz="1050" b="1" dirty="0">
              <a:solidFill>
                <a:srgbClr val="FF5050"/>
              </a:solidFill>
              <a:latin typeface="ＭＳ Ｐゴシック" panose="020B0600070205080204" pitchFamily="50" charset="-128"/>
              <a:ea typeface="ＭＳ Ｐゴシック" panose="020B0600070205080204" pitchFamily="50" charset="-128"/>
            </a:endParaRPr>
          </a:p>
        </p:txBody>
      </p:sp>
      <p:sp>
        <p:nvSpPr>
          <p:cNvPr id="48" name="テキスト ボックス 47"/>
          <p:cNvSpPr txBox="1"/>
          <p:nvPr/>
        </p:nvSpPr>
        <p:spPr>
          <a:xfrm>
            <a:off x="2060848" y="2841684"/>
            <a:ext cx="1539983" cy="415498"/>
          </a:xfrm>
          <a:prstGeom prst="rect">
            <a:avLst/>
          </a:prstGeom>
          <a:noFill/>
        </p:spPr>
        <p:txBody>
          <a:bodyPr wrap="square" rtlCol="0">
            <a:spAutoFit/>
          </a:bodyPr>
          <a:lstStyle/>
          <a:p>
            <a:pPr algn="ctr"/>
            <a:r>
              <a:rPr kumimoji="1" lang="ja-JP" altLang="en-US" sz="1050" b="1" dirty="0" smtClean="0">
                <a:solidFill>
                  <a:srgbClr val="9966FF"/>
                </a:solidFill>
                <a:latin typeface="ＭＳ Ｐゴシック" panose="020B0600070205080204" pitchFamily="50" charset="-128"/>
                <a:ea typeface="ＭＳ Ｐゴシック" panose="020B0600070205080204" pitchFamily="50" charset="-128"/>
              </a:rPr>
              <a:t>財産把握</a:t>
            </a:r>
            <a:endParaRPr kumimoji="1" lang="en-US" altLang="ja-JP" sz="1050" b="1" dirty="0" smtClean="0">
              <a:solidFill>
                <a:srgbClr val="9966FF"/>
              </a:solidFill>
              <a:latin typeface="ＭＳ Ｐゴシック" panose="020B0600070205080204" pitchFamily="50" charset="-128"/>
              <a:ea typeface="ＭＳ Ｐゴシック" panose="020B0600070205080204" pitchFamily="50" charset="-128"/>
            </a:endParaRPr>
          </a:p>
          <a:p>
            <a:pPr algn="ctr"/>
            <a:r>
              <a:rPr kumimoji="1" lang="ja-JP" altLang="en-US" sz="1050" b="1" dirty="0" smtClean="0">
                <a:solidFill>
                  <a:srgbClr val="9966FF"/>
                </a:solidFill>
                <a:latin typeface="ＭＳ Ｐゴシック" panose="020B0600070205080204" pitchFamily="50" charset="-128"/>
                <a:ea typeface="ＭＳ Ｐゴシック" panose="020B0600070205080204" pitchFamily="50" charset="-128"/>
              </a:rPr>
              <a:t>と</a:t>
            </a:r>
            <a:r>
              <a:rPr lang="ja-JP" altLang="en-US" sz="1050" b="1" dirty="0" smtClean="0">
                <a:solidFill>
                  <a:srgbClr val="9966FF"/>
                </a:solidFill>
                <a:latin typeface="ＭＳ Ｐゴシック" panose="020B0600070205080204" pitchFamily="50" charset="-128"/>
                <a:ea typeface="ＭＳ Ｐゴシック" panose="020B0600070205080204" pitchFamily="50" charset="-128"/>
              </a:rPr>
              <a:t>その</a:t>
            </a:r>
            <a:r>
              <a:rPr lang="ja-JP" altLang="en-US" sz="1050" b="1" dirty="0">
                <a:solidFill>
                  <a:srgbClr val="9966FF"/>
                </a:solidFill>
                <a:latin typeface="ＭＳ Ｐゴシック" panose="020B0600070205080204" pitchFamily="50" charset="-128"/>
                <a:ea typeface="ＭＳ Ｐゴシック" panose="020B0600070205080204" pitchFamily="50" charset="-128"/>
              </a:rPr>
              <a:t>評価</a:t>
            </a:r>
            <a:endParaRPr kumimoji="1" lang="ja-JP" altLang="en-US" sz="1050" b="1" dirty="0">
              <a:solidFill>
                <a:srgbClr val="9966FF"/>
              </a:solidFill>
              <a:latin typeface="ＭＳ Ｐゴシック" panose="020B0600070205080204" pitchFamily="50" charset="-128"/>
              <a:ea typeface="ＭＳ Ｐゴシック" panose="020B0600070205080204" pitchFamily="50" charset="-128"/>
            </a:endParaRPr>
          </a:p>
        </p:txBody>
      </p:sp>
      <p:sp>
        <p:nvSpPr>
          <p:cNvPr id="49" name="テキスト ボックス 48"/>
          <p:cNvSpPr txBox="1"/>
          <p:nvPr/>
        </p:nvSpPr>
        <p:spPr>
          <a:xfrm>
            <a:off x="1979212" y="3516773"/>
            <a:ext cx="1724492" cy="415498"/>
          </a:xfrm>
          <a:prstGeom prst="rect">
            <a:avLst/>
          </a:prstGeom>
          <a:noFill/>
        </p:spPr>
        <p:txBody>
          <a:bodyPr wrap="square" rtlCol="0">
            <a:spAutoFit/>
          </a:bodyPr>
          <a:lstStyle/>
          <a:p>
            <a:pPr algn="ctr"/>
            <a:r>
              <a:rPr kumimoji="1" lang="ja-JP" altLang="en-US" sz="1050" b="1" dirty="0" smtClean="0">
                <a:solidFill>
                  <a:srgbClr val="0070C0"/>
                </a:solidFill>
                <a:latin typeface="ＭＳ Ｐゴシック" panose="020B0600070205080204" pitchFamily="50" charset="-128"/>
                <a:ea typeface="ＭＳ Ｐゴシック" panose="020B0600070205080204" pitchFamily="50" charset="-128"/>
              </a:rPr>
              <a:t>賢い生前</a:t>
            </a:r>
            <a:endParaRPr kumimoji="1" lang="en-US" altLang="ja-JP" sz="1050" b="1" dirty="0" smtClean="0">
              <a:solidFill>
                <a:srgbClr val="0070C0"/>
              </a:solidFill>
              <a:latin typeface="ＭＳ Ｐゴシック" panose="020B0600070205080204" pitchFamily="50" charset="-128"/>
              <a:ea typeface="ＭＳ Ｐゴシック" panose="020B0600070205080204" pitchFamily="50" charset="-128"/>
            </a:endParaRPr>
          </a:p>
          <a:p>
            <a:pPr algn="ctr"/>
            <a:r>
              <a:rPr lang="ja-JP" altLang="en-US" sz="1050" b="1" dirty="0" smtClean="0">
                <a:solidFill>
                  <a:srgbClr val="0070C0"/>
                </a:solidFill>
                <a:latin typeface="ＭＳ Ｐゴシック" panose="020B0600070205080204" pitchFamily="50" charset="-128"/>
                <a:ea typeface="ＭＳ Ｐゴシック" panose="020B0600070205080204" pitchFamily="50" charset="-128"/>
              </a:rPr>
              <a:t>贈与のススメ</a:t>
            </a:r>
            <a:endParaRPr kumimoji="1" lang="ja-JP" altLang="en-US" sz="1050" b="1" dirty="0">
              <a:solidFill>
                <a:srgbClr val="0070C0"/>
              </a:solidFill>
              <a:latin typeface="ＭＳ Ｐゴシック" panose="020B0600070205080204" pitchFamily="50" charset="-128"/>
              <a:ea typeface="ＭＳ Ｐゴシック" panose="020B0600070205080204" pitchFamily="50" charset="-128"/>
            </a:endParaRPr>
          </a:p>
        </p:txBody>
      </p:sp>
      <p:sp>
        <p:nvSpPr>
          <p:cNvPr id="50" name="テキスト ボックス 49"/>
          <p:cNvSpPr txBox="1"/>
          <p:nvPr/>
        </p:nvSpPr>
        <p:spPr>
          <a:xfrm>
            <a:off x="1940800" y="4160211"/>
            <a:ext cx="1820571" cy="415498"/>
          </a:xfrm>
          <a:prstGeom prst="rect">
            <a:avLst/>
          </a:prstGeom>
          <a:noFill/>
        </p:spPr>
        <p:txBody>
          <a:bodyPr wrap="square" rtlCol="0">
            <a:spAutoFit/>
          </a:bodyPr>
          <a:lstStyle/>
          <a:p>
            <a:pPr algn="ctr"/>
            <a:r>
              <a:rPr kumimoji="1" lang="ja-JP" altLang="en-US" sz="1050" b="1" dirty="0" smtClean="0">
                <a:solidFill>
                  <a:srgbClr val="009900"/>
                </a:solidFill>
                <a:latin typeface="ＭＳ Ｐゴシック" panose="020B0600070205080204" pitchFamily="50" charset="-128"/>
                <a:ea typeface="ＭＳ Ｐゴシック" panose="020B0600070205080204" pitchFamily="50" charset="-128"/>
              </a:rPr>
              <a:t>生命保険を</a:t>
            </a:r>
            <a:r>
              <a:rPr kumimoji="1" lang="en-US" altLang="ja-JP" sz="1050" b="1" dirty="0" smtClean="0">
                <a:solidFill>
                  <a:srgbClr val="009900"/>
                </a:solidFill>
                <a:latin typeface="ＭＳ Ｐゴシック" panose="020B0600070205080204" pitchFamily="50" charset="-128"/>
                <a:ea typeface="ＭＳ Ｐゴシック" panose="020B0600070205080204" pitchFamily="50" charset="-128"/>
              </a:rPr>
              <a:t>100</a:t>
            </a:r>
            <a:r>
              <a:rPr kumimoji="1" lang="ja-JP" altLang="en-US" sz="1050" b="1" dirty="0" smtClean="0">
                <a:solidFill>
                  <a:srgbClr val="009900"/>
                </a:solidFill>
                <a:latin typeface="ＭＳ Ｐゴシック" panose="020B0600070205080204" pitchFamily="50" charset="-128"/>
                <a:ea typeface="ＭＳ Ｐゴシック" panose="020B0600070205080204" pitchFamily="50" charset="-128"/>
              </a:rPr>
              <a:t>％</a:t>
            </a:r>
            <a:endParaRPr kumimoji="1" lang="en-US" altLang="ja-JP" sz="1050" b="1" dirty="0" smtClean="0">
              <a:solidFill>
                <a:srgbClr val="009900"/>
              </a:solidFill>
              <a:latin typeface="ＭＳ Ｐゴシック" panose="020B0600070205080204" pitchFamily="50" charset="-128"/>
              <a:ea typeface="ＭＳ Ｐゴシック" panose="020B0600070205080204" pitchFamily="50" charset="-128"/>
            </a:endParaRPr>
          </a:p>
          <a:p>
            <a:pPr algn="ctr"/>
            <a:r>
              <a:rPr lang="ja-JP" altLang="en-US" sz="1050" b="1" dirty="0" smtClean="0">
                <a:solidFill>
                  <a:srgbClr val="009900"/>
                </a:solidFill>
                <a:latin typeface="ＭＳ Ｐゴシック" panose="020B0600070205080204" pitchFamily="50" charset="-128"/>
                <a:ea typeface="ＭＳ Ｐゴシック" panose="020B0600070205080204" pitchFamily="50" charset="-128"/>
              </a:rPr>
              <a:t>活用する方法</a:t>
            </a:r>
            <a:endParaRPr kumimoji="1" lang="ja-JP" altLang="en-US" sz="1050" b="1" dirty="0">
              <a:solidFill>
                <a:srgbClr val="009900"/>
              </a:solidFill>
              <a:latin typeface="ＭＳ Ｐゴシック" panose="020B0600070205080204" pitchFamily="50" charset="-128"/>
              <a:ea typeface="ＭＳ Ｐゴシック" panose="020B0600070205080204" pitchFamily="50" charset="-128"/>
            </a:endParaRPr>
          </a:p>
        </p:txBody>
      </p:sp>
      <p:sp>
        <p:nvSpPr>
          <p:cNvPr id="51" name="テキスト ボックス 50"/>
          <p:cNvSpPr txBox="1"/>
          <p:nvPr/>
        </p:nvSpPr>
        <p:spPr>
          <a:xfrm>
            <a:off x="2079576" y="5470583"/>
            <a:ext cx="1543020" cy="415498"/>
          </a:xfrm>
          <a:prstGeom prst="rect">
            <a:avLst/>
          </a:prstGeom>
          <a:noFill/>
        </p:spPr>
        <p:txBody>
          <a:bodyPr wrap="square" rtlCol="0">
            <a:spAutoFit/>
          </a:bodyPr>
          <a:lstStyle/>
          <a:p>
            <a:pPr algn="ctr"/>
            <a:r>
              <a:rPr kumimoji="1" lang="ja-JP" altLang="en-US" sz="1050" b="1" dirty="0" smtClean="0">
                <a:solidFill>
                  <a:srgbClr val="FF5050"/>
                </a:solidFill>
                <a:latin typeface="ＭＳ Ｐゴシック" panose="020B0600070205080204" pitchFamily="50" charset="-128"/>
                <a:ea typeface="ＭＳ Ｐゴシック" panose="020B0600070205080204" pitchFamily="50" charset="-128"/>
              </a:rPr>
              <a:t>相続発生後に</a:t>
            </a:r>
            <a:endParaRPr kumimoji="1" lang="en-US" altLang="ja-JP" sz="1050" b="1" dirty="0" smtClean="0">
              <a:solidFill>
                <a:srgbClr val="FF5050"/>
              </a:solidFill>
              <a:latin typeface="ＭＳ Ｐゴシック" panose="020B0600070205080204" pitchFamily="50" charset="-128"/>
              <a:ea typeface="ＭＳ Ｐゴシック" panose="020B0600070205080204" pitchFamily="50" charset="-128"/>
            </a:endParaRPr>
          </a:p>
          <a:p>
            <a:pPr algn="ctr"/>
            <a:r>
              <a:rPr lang="ja-JP" altLang="en-US" sz="1050" b="1" dirty="0" smtClean="0">
                <a:solidFill>
                  <a:srgbClr val="FF5050"/>
                </a:solidFill>
                <a:latin typeface="ＭＳ Ｐゴシック" panose="020B0600070205080204" pitchFamily="50" charset="-128"/>
                <a:ea typeface="ＭＳ Ｐゴシック" panose="020B0600070205080204" pitchFamily="50" charset="-128"/>
              </a:rPr>
              <a:t>できる対策</a:t>
            </a:r>
            <a:endParaRPr kumimoji="1" lang="ja-JP" altLang="en-US" sz="1050" b="1" dirty="0">
              <a:solidFill>
                <a:srgbClr val="FF5050"/>
              </a:solidFill>
              <a:latin typeface="ＭＳ Ｐゴシック" panose="020B0600070205080204" pitchFamily="50" charset="-128"/>
              <a:ea typeface="ＭＳ Ｐゴシック" panose="020B0600070205080204" pitchFamily="50" charset="-128"/>
            </a:endParaRPr>
          </a:p>
        </p:txBody>
      </p:sp>
      <p:sp>
        <p:nvSpPr>
          <p:cNvPr id="52" name="テキスト ボックス 51"/>
          <p:cNvSpPr txBox="1"/>
          <p:nvPr/>
        </p:nvSpPr>
        <p:spPr>
          <a:xfrm>
            <a:off x="2033033" y="4736976"/>
            <a:ext cx="1683999" cy="553998"/>
          </a:xfrm>
          <a:prstGeom prst="rect">
            <a:avLst/>
          </a:prstGeom>
          <a:noFill/>
        </p:spPr>
        <p:txBody>
          <a:bodyPr wrap="square" rtlCol="0">
            <a:spAutoFit/>
          </a:bodyPr>
          <a:lstStyle/>
          <a:p>
            <a:pPr algn="ctr"/>
            <a:r>
              <a:rPr kumimoji="1" lang="ja-JP" altLang="en-US" sz="1000" b="1" dirty="0" smtClean="0">
                <a:solidFill>
                  <a:srgbClr val="FF9900"/>
                </a:solidFill>
                <a:latin typeface="ＭＳ Ｐゴシック" panose="020B0600070205080204" pitchFamily="50" charset="-128"/>
                <a:ea typeface="ＭＳ Ｐゴシック" panose="020B0600070205080204" pitchFamily="50" charset="-128"/>
              </a:rPr>
              <a:t>公正証書遺言の</a:t>
            </a:r>
            <a:endParaRPr kumimoji="1" lang="en-US" altLang="ja-JP" sz="1000" b="1" dirty="0" smtClean="0">
              <a:solidFill>
                <a:srgbClr val="FF9900"/>
              </a:solidFill>
              <a:latin typeface="ＭＳ Ｐゴシック" panose="020B0600070205080204" pitchFamily="50" charset="-128"/>
              <a:ea typeface="ＭＳ Ｐゴシック" panose="020B0600070205080204" pitchFamily="50" charset="-128"/>
            </a:endParaRPr>
          </a:p>
          <a:p>
            <a:pPr algn="ctr"/>
            <a:r>
              <a:rPr kumimoji="1" lang="ja-JP" altLang="en-US" sz="1000" b="1" dirty="0" smtClean="0">
                <a:solidFill>
                  <a:srgbClr val="FF9900"/>
                </a:solidFill>
                <a:latin typeface="ＭＳ Ｐゴシック" panose="020B0600070205080204" pitchFamily="50" charset="-128"/>
                <a:ea typeface="ＭＳ Ｐゴシック" panose="020B0600070205080204" pitchFamily="50" charset="-128"/>
              </a:rPr>
              <a:t>作り方と</a:t>
            </a:r>
            <a:endParaRPr kumimoji="1" lang="en-US" altLang="ja-JP" sz="1000" b="1" dirty="0" smtClean="0">
              <a:solidFill>
                <a:srgbClr val="FF9900"/>
              </a:solidFill>
              <a:latin typeface="ＭＳ Ｐゴシック" panose="020B0600070205080204" pitchFamily="50" charset="-128"/>
              <a:ea typeface="ＭＳ Ｐゴシック" panose="020B0600070205080204" pitchFamily="50" charset="-128"/>
            </a:endParaRPr>
          </a:p>
          <a:p>
            <a:pPr algn="ctr"/>
            <a:r>
              <a:rPr kumimoji="1" lang="ja-JP" altLang="en-US" sz="1000" b="1" dirty="0" smtClean="0">
                <a:solidFill>
                  <a:srgbClr val="FF9900"/>
                </a:solidFill>
                <a:latin typeface="ＭＳ Ｐゴシック" panose="020B0600070205080204" pitchFamily="50" charset="-128"/>
                <a:ea typeface="ＭＳ Ｐゴシック" panose="020B0600070205080204" pitchFamily="50" charset="-128"/>
              </a:rPr>
              <a:t>家族信託の活用</a:t>
            </a:r>
            <a:endParaRPr kumimoji="1" lang="ja-JP" altLang="en-US" sz="1000" b="1" dirty="0">
              <a:solidFill>
                <a:srgbClr val="FF9900"/>
              </a:solidFill>
              <a:latin typeface="ＭＳ Ｐゴシック" panose="020B0600070205080204" pitchFamily="50" charset="-128"/>
              <a:ea typeface="ＭＳ Ｐゴシック" panose="020B0600070205080204" pitchFamily="50" charset="-128"/>
            </a:endParaRPr>
          </a:p>
        </p:txBody>
      </p:sp>
      <p:sp>
        <p:nvSpPr>
          <p:cNvPr id="53" name="テキスト ボックス 52"/>
          <p:cNvSpPr txBox="1"/>
          <p:nvPr/>
        </p:nvSpPr>
        <p:spPr>
          <a:xfrm>
            <a:off x="849620" y="2409129"/>
            <a:ext cx="1337300" cy="246221"/>
          </a:xfrm>
          <a:prstGeom prst="rect">
            <a:avLst/>
          </a:prstGeom>
          <a:noFill/>
        </p:spPr>
        <p:txBody>
          <a:bodyPr wrap="square" rtlCol="0">
            <a:spAutoFit/>
          </a:bodyPr>
          <a:lstStyle/>
          <a:p>
            <a:pPr algn="ct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13</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15</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endParaRPr kumimoji="1" lang="ja-JP" altLang="en-US" sz="10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54" name="テキスト ボックス 53"/>
          <p:cNvSpPr txBox="1"/>
          <p:nvPr/>
        </p:nvSpPr>
        <p:spPr>
          <a:xfrm>
            <a:off x="939572" y="2793572"/>
            <a:ext cx="1337300" cy="369332"/>
          </a:xfrm>
          <a:prstGeom prst="rect">
            <a:avLst/>
          </a:prstGeom>
          <a:noFill/>
        </p:spPr>
        <p:txBody>
          <a:bodyPr wrap="square" rtlCol="0">
            <a:spAutoFit/>
          </a:bodyPr>
          <a:lstStyle/>
          <a:p>
            <a:pPr algn="ctr"/>
            <a:r>
              <a:rPr lang="en-US" altLang="ja-JP"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9</a:t>
            </a:r>
            <a:r>
              <a:rPr kumimoji="1"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月 </a:t>
            </a:r>
            <a:r>
              <a:rPr lang="en-US" altLang="ja-JP"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30</a:t>
            </a:r>
            <a:r>
              <a:rPr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日 （</a:t>
            </a:r>
            <a:r>
              <a:rPr lang="ja-JP" altLang="en-US" sz="105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木</a:t>
            </a:r>
            <a:r>
              <a:rPr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endParaRPr kumimoji="1" lang="ja-JP" altLang="en-US" sz="105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55" name="テキスト ボックス 54"/>
          <p:cNvSpPr txBox="1"/>
          <p:nvPr/>
        </p:nvSpPr>
        <p:spPr>
          <a:xfrm>
            <a:off x="855292" y="3056819"/>
            <a:ext cx="1337300" cy="246221"/>
          </a:xfrm>
          <a:prstGeom prst="rect">
            <a:avLst/>
          </a:prstGeom>
          <a:noFill/>
        </p:spPr>
        <p:txBody>
          <a:bodyPr wrap="square" rtlCol="0">
            <a:spAutoFit/>
          </a:bodyPr>
          <a:lstStyle/>
          <a:p>
            <a:pPr algn="ct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13</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15</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endParaRPr kumimoji="1" lang="ja-JP" altLang="en-US" sz="10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56" name="テキスト ボックス 55"/>
          <p:cNvSpPr txBox="1"/>
          <p:nvPr/>
        </p:nvSpPr>
        <p:spPr>
          <a:xfrm>
            <a:off x="984195" y="4082762"/>
            <a:ext cx="1337300" cy="369332"/>
          </a:xfrm>
          <a:prstGeom prst="rect">
            <a:avLst/>
          </a:prstGeom>
          <a:noFill/>
        </p:spPr>
        <p:txBody>
          <a:bodyPr wrap="square" rtlCol="0">
            <a:spAutoFit/>
          </a:bodyPr>
          <a:lstStyle/>
          <a:p>
            <a:pPr algn="ctr"/>
            <a:r>
              <a:rPr lang="en-US" altLang="ja-JP"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10</a:t>
            </a:r>
            <a:r>
              <a:rPr kumimoji="1"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月 </a:t>
            </a:r>
            <a:r>
              <a:rPr lang="en-US" altLang="ja-JP"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28</a:t>
            </a:r>
            <a:r>
              <a:rPr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日 （木）</a:t>
            </a:r>
            <a:endParaRPr kumimoji="1" lang="ja-JP" altLang="en-US" sz="105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57" name="テキスト ボックス 56"/>
          <p:cNvSpPr txBox="1"/>
          <p:nvPr/>
        </p:nvSpPr>
        <p:spPr>
          <a:xfrm>
            <a:off x="849620" y="4360654"/>
            <a:ext cx="1337300" cy="246221"/>
          </a:xfrm>
          <a:prstGeom prst="rect">
            <a:avLst/>
          </a:prstGeom>
          <a:noFill/>
        </p:spPr>
        <p:txBody>
          <a:bodyPr wrap="square" rtlCol="0">
            <a:spAutoFit/>
          </a:bodyPr>
          <a:lstStyle/>
          <a:p>
            <a:pPr algn="ct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13</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15</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endParaRPr kumimoji="1" lang="ja-JP" altLang="en-US" sz="10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58" name="テキスト ボックス 57"/>
          <p:cNvSpPr txBox="1"/>
          <p:nvPr/>
        </p:nvSpPr>
        <p:spPr>
          <a:xfrm>
            <a:off x="908720" y="5430311"/>
            <a:ext cx="1337300" cy="369332"/>
          </a:xfrm>
          <a:prstGeom prst="rect">
            <a:avLst/>
          </a:prstGeom>
          <a:noFill/>
        </p:spPr>
        <p:txBody>
          <a:bodyPr wrap="square" rtlCol="0">
            <a:spAutoFit/>
          </a:bodyPr>
          <a:lstStyle/>
          <a:p>
            <a:pPr algn="ctr"/>
            <a:r>
              <a:rPr lang="en-US" altLang="ja-JP"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12</a:t>
            </a:r>
            <a:r>
              <a:rPr kumimoji="1"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月</a:t>
            </a:r>
            <a:r>
              <a:rPr lang="en-US" altLang="ja-JP"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1</a:t>
            </a:r>
            <a:r>
              <a:rPr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日 （木）</a:t>
            </a:r>
            <a:endParaRPr kumimoji="1" lang="ja-JP" altLang="en-US" sz="105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59" name="テキスト ボックス 58"/>
          <p:cNvSpPr txBox="1"/>
          <p:nvPr/>
        </p:nvSpPr>
        <p:spPr>
          <a:xfrm>
            <a:off x="835707" y="5704438"/>
            <a:ext cx="1337300" cy="246221"/>
          </a:xfrm>
          <a:prstGeom prst="rect">
            <a:avLst/>
          </a:prstGeom>
          <a:noFill/>
        </p:spPr>
        <p:txBody>
          <a:bodyPr wrap="square" rtlCol="0">
            <a:spAutoFit/>
          </a:bodyPr>
          <a:lstStyle/>
          <a:p>
            <a:pPr algn="ct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13</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15</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endParaRPr kumimoji="1" lang="ja-JP" altLang="en-US" sz="10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60" name="テキスト ボックス 59"/>
          <p:cNvSpPr txBox="1"/>
          <p:nvPr/>
        </p:nvSpPr>
        <p:spPr>
          <a:xfrm>
            <a:off x="904012" y="3453106"/>
            <a:ext cx="1337300" cy="369332"/>
          </a:xfrm>
          <a:prstGeom prst="rect">
            <a:avLst/>
          </a:prstGeom>
          <a:noFill/>
        </p:spPr>
        <p:txBody>
          <a:bodyPr wrap="square" rtlCol="0">
            <a:spAutoFit/>
          </a:bodyPr>
          <a:lstStyle/>
          <a:p>
            <a:pPr algn="ctr"/>
            <a:r>
              <a:rPr lang="en-US" altLang="ja-JP"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10</a:t>
            </a:r>
            <a:r>
              <a:rPr kumimoji="1"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月</a:t>
            </a:r>
            <a:r>
              <a:rPr lang="en-US" altLang="ja-JP"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7</a:t>
            </a:r>
            <a:r>
              <a:rPr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日 （木）</a:t>
            </a:r>
            <a:endParaRPr kumimoji="1" lang="ja-JP" altLang="en-US" sz="105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61" name="テキスト ボックス 60"/>
          <p:cNvSpPr txBox="1"/>
          <p:nvPr/>
        </p:nvSpPr>
        <p:spPr>
          <a:xfrm>
            <a:off x="853625" y="3695542"/>
            <a:ext cx="1337300" cy="246221"/>
          </a:xfrm>
          <a:prstGeom prst="rect">
            <a:avLst/>
          </a:prstGeom>
          <a:noFill/>
        </p:spPr>
        <p:txBody>
          <a:bodyPr wrap="square" rtlCol="0">
            <a:spAutoFit/>
          </a:bodyPr>
          <a:lstStyle/>
          <a:p>
            <a:pPr algn="ct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13</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15</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endParaRPr kumimoji="1" lang="ja-JP" altLang="en-US" sz="10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62" name="テキスト ボックス 61"/>
          <p:cNvSpPr txBox="1"/>
          <p:nvPr/>
        </p:nvSpPr>
        <p:spPr>
          <a:xfrm>
            <a:off x="964600" y="4761657"/>
            <a:ext cx="1337300" cy="369332"/>
          </a:xfrm>
          <a:prstGeom prst="rect">
            <a:avLst/>
          </a:prstGeom>
          <a:noFill/>
        </p:spPr>
        <p:txBody>
          <a:bodyPr wrap="square" rtlCol="0">
            <a:spAutoFit/>
          </a:bodyPr>
          <a:lstStyle/>
          <a:p>
            <a:pPr algn="ctr"/>
            <a:r>
              <a:rPr lang="en-US" altLang="ja-JP"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11</a:t>
            </a:r>
            <a:r>
              <a:rPr kumimoji="1"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月</a:t>
            </a:r>
            <a:r>
              <a:rPr lang="en-US" altLang="ja-JP"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17</a:t>
            </a:r>
            <a:r>
              <a:rPr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日 （</a:t>
            </a:r>
            <a:r>
              <a:rPr lang="ja-JP" altLang="en-US" sz="1050" b="1" dirty="0">
                <a:solidFill>
                  <a:schemeClr val="tx1">
                    <a:lumMod val="75000"/>
                    <a:lumOff val="25000"/>
                  </a:schemeClr>
                </a:solidFill>
                <a:latin typeface="ＭＳ Ｐゴシック" panose="020B0600070205080204" pitchFamily="50" charset="-128"/>
                <a:ea typeface="ＭＳ Ｐゴシック" panose="020B0600070205080204" pitchFamily="50" charset="-128"/>
              </a:rPr>
              <a:t>木</a:t>
            </a:r>
            <a:r>
              <a:rPr lang="ja-JP" altLang="en-US" sz="105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endParaRPr kumimoji="1" lang="ja-JP" altLang="en-US" sz="105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63" name="テキスト ボックス 62"/>
          <p:cNvSpPr txBox="1"/>
          <p:nvPr/>
        </p:nvSpPr>
        <p:spPr>
          <a:xfrm>
            <a:off x="849620" y="5036735"/>
            <a:ext cx="1337300" cy="246221"/>
          </a:xfrm>
          <a:prstGeom prst="rect">
            <a:avLst/>
          </a:prstGeom>
          <a:noFill/>
        </p:spPr>
        <p:txBody>
          <a:bodyPr wrap="square" rtlCol="0">
            <a:spAutoFit/>
          </a:bodyPr>
          <a:lstStyle/>
          <a:p>
            <a:pPr algn="ct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13</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15</a:t>
            </a:r>
            <a:r>
              <a:rPr lang="ja-JP" altLang="en-US"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a:t>
            </a:r>
            <a:r>
              <a:rPr lang="en-US" altLang="ja-JP" sz="10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00</a:t>
            </a:r>
            <a:endParaRPr kumimoji="1" lang="ja-JP" altLang="en-US" sz="10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64" name="テキスト ボックス 63"/>
          <p:cNvSpPr txBox="1"/>
          <p:nvPr/>
        </p:nvSpPr>
        <p:spPr>
          <a:xfrm>
            <a:off x="771913" y="7134726"/>
            <a:ext cx="1679208" cy="338554"/>
          </a:xfrm>
          <a:prstGeom prst="rect">
            <a:avLst/>
          </a:prstGeom>
          <a:noFill/>
        </p:spPr>
        <p:txBody>
          <a:bodyPr wrap="square" rtlCol="0">
            <a:spAutoFit/>
          </a:bodyPr>
          <a:lstStyle/>
          <a:p>
            <a:r>
              <a:rPr kumimoji="1" lang="en-US" altLang="ja-JP" sz="16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092-751-5700</a:t>
            </a:r>
            <a:endParaRPr kumimoji="1" lang="ja-JP" altLang="en-US" sz="16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pic>
        <p:nvPicPr>
          <p:cNvPr id="205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46990" y="7161384"/>
            <a:ext cx="478800" cy="285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5"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2971" y="6760410"/>
            <a:ext cx="478800" cy="2965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6" name="Picture 8"/>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6989" y="7503281"/>
            <a:ext cx="478800" cy="3245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5"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5996" y="128464"/>
            <a:ext cx="3464505" cy="4234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6" name="テキスト ボックス 65"/>
          <p:cNvSpPr txBox="1"/>
          <p:nvPr/>
        </p:nvSpPr>
        <p:spPr>
          <a:xfrm>
            <a:off x="332656" y="6491590"/>
            <a:ext cx="2673904" cy="261610"/>
          </a:xfrm>
          <a:prstGeom prst="rect">
            <a:avLst/>
          </a:prstGeom>
          <a:noFill/>
        </p:spPr>
        <p:txBody>
          <a:bodyPr wrap="square" rtlCol="0">
            <a:spAutoFit/>
          </a:bodyPr>
          <a:lstStyle/>
          <a:p>
            <a:r>
              <a:rPr kumimoji="1" lang="ja-JP" altLang="en-US" sz="1100" b="1" dirty="0" smtClean="0">
                <a:solidFill>
                  <a:schemeClr val="tx1">
                    <a:lumMod val="75000"/>
                    <a:lumOff val="25000"/>
                  </a:schemeClr>
                </a:solidFill>
                <a:latin typeface="ＭＳ Ｐゴシック" panose="020B0600070205080204" pitchFamily="50" charset="-128"/>
                <a:ea typeface="ＭＳ Ｐゴシック" panose="020B0600070205080204" pitchFamily="50" charset="-128"/>
              </a:rPr>
              <a:t>株式会社福岡相続サポートセンター</a:t>
            </a:r>
            <a:endParaRPr kumimoji="1" lang="ja-JP" altLang="en-US" sz="1100" b="1" dirty="0">
              <a:solidFill>
                <a:schemeClr val="tx1">
                  <a:lumMod val="75000"/>
                  <a:lumOff val="25000"/>
                </a:schemeClr>
              </a:solidFill>
              <a:latin typeface="ＭＳ Ｐゴシック" panose="020B0600070205080204" pitchFamily="50" charset="-128"/>
              <a:ea typeface="ＭＳ Ｐゴシック" panose="020B0600070205080204" pitchFamily="50" charset="-128"/>
            </a:endParaRPr>
          </a:p>
        </p:txBody>
      </p:sp>
      <p:sp>
        <p:nvSpPr>
          <p:cNvPr id="41" name="テキスト ボックス 40"/>
          <p:cNvSpPr txBox="1"/>
          <p:nvPr/>
        </p:nvSpPr>
        <p:spPr>
          <a:xfrm>
            <a:off x="5650614" y="6713366"/>
            <a:ext cx="1294693" cy="461665"/>
          </a:xfrm>
          <a:prstGeom prst="rect">
            <a:avLst/>
          </a:prstGeom>
          <a:noFill/>
        </p:spPr>
        <p:txBody>
          <a:bodyPr wrap="square" rtlCol="0">
            <a:spAutoFit/>
          </a:bodyPr>
          <a:lstStyle/>
          <a:p>
            <a:r>
              <a:rPr kumimoji="1" lang="en-US" altLang="ja-JP" sz="2400" b="1" dirty="0" smtClean="0">
                <a:solidFill>
                  <a:srgbClr val="002060"/>
                </a:solidFill>
                <a:latin typeface="ＭＳ ゴシック" panose="020B0609070205080204" pitchFamily="49" charset="-128"/>
                <a:ea typeface="ＭＳ ゴシック" panose="020B0609070205080204" pitchFamily="49" charset="-128"/>
              </a:rPr>
              <a:t>2,000</a:t>
            </a:r>
            <a:r>
              <a:rPr kumimoji="1" lang="ja-JP" altLang="en-US" b="1" dirty="0" smtClean="0">
                <a:solidFill>
                  <a:srgbClr val="002060"/>
                </a:solidFill>
                <a:latin typeface="ＭＳ ゴシック" panose="020B0609070205080204" pitchFamily="49" charset="-128"/>
                <a:ea typeface="ＭＳ ゴシック" panose="020B0609070205080204" pitchFamily="49" charset="-128"/>
              </a:rPr>
              <a:t>円</a:t>
            </a:r>
            <a:endParaRPr kumimoji="1" lang="ja-JP" altLang="en-US" b="1" dirty="0">
              <a:solidFill>
                <a:srgbClr val="002060"/>
              </a:solidFill>
              <a:latin typeface="ＭＳ ゴシック" panose="020B0609070205080204" pitchFamily="49" charset="-128"/>
              <a:ea typeface="ＭＳ ゴシック" panose="020B0609070205080204" pitchFamily="49" charset="-128"/>
            </a:endParaRPr>
          </a:p>
        </p:txBody>
      </p:sp>
      <p:sp>
        <p:nvSpPr>
          <p:cNvPr id="69" name="テキスト ボックス 68"/>
          <p:cNvSpPr txBox="1"/>
          <p:nvPr/>
        </p:nvSpPr>
        <p:spPr>
          <a:xfrm>
            <a:off x="5640135" y="6537176"/>
            <a:ext cx="820923" cy="230832"/>
          </a:xfrm>
          <a:prstGeom prst="rect">
            <a:avLst/>
          </a:prstGeom>
          <a:noFill/>
        </p:spPr>
        <p:txBody>
          <a:bodyPr wrap="square" rtlCol="0">
            <a:spAutoFit/>
          </a:bodyPr>
          <a:lstStyle/>
          <a:p>
            <a:r>
              <a:rPr kumimoji="1" lang="en-US" altLang="ja-JP" sz="900" b="1" dirty="0" smtClean="0">
                <a:solidFill>
                  <a:srgbClr val="002060"/>
                </a:solidFill>
                <a:latin typeface="ＭＳ ゴシック" panose="020B0609070205080204" pitchFamily="49" charset="-128"/>
                <a:ea typeface="ＭＳ ゴシック" panose="020B0609070205080204" pitchFamily="49" charset="-128"/>
              </a:rPr>
              <a:t>1</a:t>
            </a:r>
            <a:r>
              <a:rPr kumimoji="1" lang="ja-JP" altLang="en-US" sz="900" b="1" dirty="0" smtClean="0">
                <a:solidFill>
                  <a:srgbClr val="002060"/>
                </a:solidFill>
                <a:latin typeface="ＭＳ ゴシック" panose="020B0609070205080204" pitchFamily="49" charset="-128"/>
                <a:ea typeface="ＭＳ ゴシック" panose="020B0609070205080204" pitchFamily="49" charset="-128"/>
              </a:rPr>
              <a:t>講義につき</a:t>
            </a:r>
            <a:endParaRPr kumimoji="1" lang="ja-JP" altLang="en-US" sz="900" b="1" dirty="0">
              <a:solidFill>
                <a:schemeClr val="accent4">
                  <a:lumMod val="50000"/>
                </a:schemeClr>
              </a:solidFill>
              <a:latin typeface="ＭＳ ゴシック" panose="020B0609070205080204" pitchFamily="49" charset="-128"/>
              <a:ea typeface="ＭＳ ゴシック" panose="020B0609070205080204" pitchFamily="49" charset="-128"/>
            </a:endParaRPr>
          </a:p>
        </p:txBody>
      </p:sp>
      <p:sp>
        <p:nvSpPr>
          <p:cNvPr id="70" name="テキスト ボックス 69"/>
          <p:cNvSpPr txBox="1"/>
          <p:nvPr/>
        </p:nvSpPr>
        <p:spPr>
          <a:xfrm>
            <a:off x="6381329" y="6733848"/>
            <a:ext cx="792087" cy="184666"/>
          </a:xfrm>
          <a:prstGeom prst="rect">
            <a:avLst/>
          </a:prstGeom>
          <a:noFill/>
        </p:spPr>
        <p:txBody>
          <a:bodyPr wrap="square" rtlCol="0">
            <a:spAutoFit/>
          </a:bodyPr>
          <a:lstStyle/>
          <a:p>
            <a:r>
              <a:rPr kumimoji="1" lang="ja-JP" altLang="en-US" sz="600" b="1" dirty="0" smtClean="0">
                <a:solidFill>
                  <a:srgbClr val="002060"/>
                </a:solidFill>
                <a:latin typeface="ＭＳ ゴシック" panose="020B0609070205080204" pitchFamily="49" charset="-128"/>
                <a:ea typeface="ＭＳ ゴシック" panose="020B0609070205080204" pitchFamily="49" charset="-128"/>
              </a:rPr>
              <a:t>（税込）</a:t>
            </a:r>
            <a:endParaRPr kumimoji="1" lang="ja-JP" altLang="en-US" sz="600" b="1" dirty="0">
              <a:solidFill>
                <a:srgbClr val="002060"/>
              </a:solidFill>
              <a:latin typeface="ＭＳ ゴシック" panose="020B0609070205080204" pitchFamily="49" charset="-128"/>
              <a:ea typeface="ＭＳ ゴシック" panose="020B0609070205080204" pitchFamily="49" charset="-128"/>
            </a:endParaRPr>
          </a:p>
        </p:txBody>
      </p:sp>
      <p:pic>
        <p:nvPicPr>
          <p:cNvPr id="1026" name="Picture 2" descr="\\nasvi001\文書管理\12 財務コンサルティング部\01 福岡相続サポートセンター\01. 福岡相続サポートセンター\01. セミナー\01. 相続対策セミナー６回シリーズ\01.チラシ\10 相続対策セミナー（NEW)2019.2\チラシフォーマットjpg\パーツのみ\【NEW】相続対策セミナー パーツ④.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673334" y="6199202"/>
            <a:ext cx="792163" cy="307975"/>
          </a:xfrm>
          <a:prstGeom prst="rect">
            <a:avLst/>
          </a:prstGeom>
          <a:noFill/>
          <a:extLst>
            <a:ext uri="{909E8E84-426E-40DD-AFC4-6F175D3DCCD1}">
              <a14:hiddenFill xmlns:a14="http://schemas.microsoft.com/office/drawing/2010/main">
                <a:solidFill>
                  <a:srgbClr val="FFFFFF"/>
                </a:solidFill>
              </a14:hiddenFill>
            </a:ext>
          </a:extLst>
        </p:spPr>
      </p:pic>
      <p:sp>
        <p:nvSpPr>
          <p:cNvPr id="2" name="正方形/長方形 1"/>
          <p:cNvSpPr/>
          <p:nvPr/>
        </p:nvSpPr>
        <p:spPr>
          <a:xfrm>
            <a:off x="4198863" y="9398446"/>
            <a:ext cx="216024"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4124317" y="9378121"/>
            <a:ext cx="576064" cy="184666"/>
          </a:xfrm>
          <a:prstGeom prst="rect">
            <a:avLst/>
          </a:prstGeom>
          <a:noFill/>
        </p:spPr>
        <p:txBody>
          <a:bodyPr wrap="square" rtlCol="0">
            <a:spAutoFit/>
          </a:bodyPr>
          <a:lstStyle/>
          <a:p>
            <a:r>
              <a:rPr kumimoji="1" lang="ja-JP" altLang="en-US" sz="600" b="1" dirty="0" smtClean="0">
                <a:solidFill>
                  <a:schemeClr val="bg1">
                    <a:lumMod val="50000"/>
                  </a:schemeClr>
                </a:solidFill>
                <a:latin typeface="ＭＳ Ｐゴシック" panose="020B0600070205080204" pitchFamily="50" charset="-128"/>
                <a:ea typeface="ＭＳ Ｐゴシック" panose="020B0600070205080204" pitchFamily="50" charset="-128"/>
              </a:rPr>
              <a:t>メール</a:t>
            </a:r>
            <a:endParaRPr kumimoji="1" lang="ja-JP" altLang="en-US" sz="600" b="1" dirty="0">
              <a:solidFill>
                <a:schemeClr val="bg1">
                  <a:lumMod val="50000"/>
                </a:schemeClr>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5117896" y="7380839"/>
            <a:ext cx="555438" cy="2823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5649144" y="7150006"/>
            <a:ext cx="1380465" cy="461665"/>
          </a:xfrm>
          <a:prstGeom prst="rect">
            <a:avLst/>
          </a:prstGeom>
          <a:noFill/>
        </p:spPr>
        <p:txBody>
          <a:bodyPr wrap="square" rtlCol="0">
            <a:spAutoFit/>
          </a:bodyPr>
          <a:lstStyle/>
          <a:p>
            <a:r>
              <a:rPr kumimoji="1" lang="en-US" altLang="ja-JP" sz="600" b="1" dirty="0" smtClean="0">
                <a:solidFill>
                  <a:srgbClr val="002060"/>
                </a:solidFill>
                <a:latin typeface="ＭＳ ゴシック" panose="020B0609070205080204" pitchFamily="49" charset="-128"/>
                <a:ea typeface="ＭＳ ゴシック" panose="020B0609070205080204" pitchFamily="49" charset="-128"/>
              </a:rPr>
              <a:t>※ </a:t>
            </a:r>
            <a:r>
              <a:rPr kumimoji="1" lang="ja-JP" altLang="en-US" sz="600" b="1" dirty="0" smtClean="0">
                <a:solidFill>
                  <a:srgbClr val="002060"/>
                </a:solidFill>
                <a:latin typeface="ＭＳ ゴシック" panose="020B0609070205080204" pitchFamily="49" charset="-128"/>
                <a:ea typeface="ＭＳ ゴシック" panose="020B0609070205080204" pitchFamily="49" charset="-128"/>
              </a:rPr>
              <a:t>当日受付時にお支払い下さい。</a:t>
            </a:r>
            <a:endParaRPr kumimoji="1" lang="en-US" altLang="ja-JP" sz="600" b="1" dirty="0" smtClean="0">
              <a:solidFill>
                <a:srgbClr val="002060"/>
              </a:solidFill>
              <a:latin typeface="ＭＳ ゴシック" panose="020B0609070205080204" pitchFamily="49" charset="-128"/>
              <a:ea typeface="ＭＳ ゴシック" panose="020B0609070205080204" pitchFamily="49" charset="-128"/>
            </a:endParaRPr>
          </a:p>
          <a:p>
            <a:r>
              <a:rPr lang="en-US" altLang="ja-JP" sz="600" b="1" dirty="0" smtClean="0">
                <a:solidFill>
                  <a:srgbClr val="002060"/>
                </a:solidFill>
                <a:latin typeface="ＭＳ ゴシック" panose="020B0609070205080204" pitchFamily="49" charset="-128"/>
                <a:ea typeface="ＭＳ ゴシック" panose="020B0609070205080204" pitchFamily="49" charset="-128"/>
              </a:rPr>
              <a:t>※ </a:t>
            </a:r>
            <a:r>
              <a:rPr lang="ja-JP" altLang="en-US" sz="600" b="1" dirty="0" smtClean="0">
                <a:solidFill>
                  <a:srgbClr val="002060"/>
                </a:solidFill>
                <a:latin typeface="ＭＳ ゴシック" panose="020B0609070205080204" pitchFamily="49" charset="-128"/>
                <a:ea typeface="ＭＳ ゴシック" panose="020B0609070205080204" pitchFamily="49" charset="-128"/>
              </a:rPr>
              <a:t>出来る</a:t>
            </a:r>
            <a:r>
              <a:rPr lang="ja-JP" altLang="en-US" sz="600" b="1" dirty="0">
                <a:solidFill>
                  <a:srgbClr val="002060"/>
                </a:solidFill>
                <a:latin typeface="ＭＳ ゴシック" panose="020B0609070205080204" pitchFamily="49" charset="-128"/>
                <a:ea typeface="ＭＳ ゴシック" panose="020B0609070205080204" pitchFamily="49" charset="-128"/>
              </a:rPr>
              <a:t>限りお釣りのないよう</a:t>
            </a:r>
            <a:r>
              <a:rPr lang="ja-JP" altLang="en-US" sz="600" b="1" dirty="0" smtClean="0">
                <a:solidFill>
                  <a:srgbClr val="002060"/>
                </a:solidFill>
                <a:latin typeface="ＭＳ ゴシック" panose="020B0609070205080204" pitchFamily="49" charset="-128"/>
                <a:ea typeface="ＭＳ ゴシック" panose="020B0609070205080204" pitchFamily="49" charset="-128"/>
              </a:rPr>
              <a:t>に</a:t>
            </a:r>
            <a:endParaRPr lang="en-US" altLang="ja-JP" sz="600" b="1" dirty="0" smtClean="0">
              <a:solidFill>
                <a:srgbClr val="002060"/>
              </a:solidFill>
              <a:latin typeface="ＭＳ ゴシック" panose="020B0609070205080204" pitchFamily="49" charset="-128"/>
              <a:ea typeface="ＭＳ ゴシック" panose="020B0609070205080204" pitchFamily="49" charset="-128"/>
            </a:endParaRPr>
          </a:p>
          <a:p>
            <a:r>
              <a:rPr lang="en-US" altLang="ja-JP" sz="600" b="1" dirty="0">
                <a:solidFill>
                  <a:srgbClr val="002060"/>
                </a:solidFill>
                <a:latin typeface="ＭＳ ゴシック" panose="020B0609070205080204" pitchFamily="49" charset="-128"/>
                <a:ea typeface="ＭＳ ゴシック" panose="020B0609070205080204" pitchFamily="49" charset="-128"/>
              </a:rPr>
              <a:t> </a:t>
            </a:r>
            <a:r>
              <a:rPr lang="en-US" altLang="ja-JP" sz="600" b="1" dirty="0" smtClean="0">
                <a:solidFill>
                  <a:srgbClr val="002060"/>
                </a:solidFill>
                <a:latin typeface="ＭＳ ゴシック" panose="020B0609070205080204" pitchFamily="49" charset="-128"/>
                <a:ea typeface="ＭＳ ゴシック" panose="020B0609070205080204" pitchFamily="49" charset="-128"/>
              </a:rPr>
              <a:t> </a:t>
            </a:r>
            <a:r>
              <a:rPr lang="ja-JP" altLang="en-US" sz="600" b="1" dirty="0">
                <a:solidFill>
                  <a:srgbClr val="002060"/>
                </a:solidFill>
                <a:latin typeface="ＭＳ ゴシック" panose="020B0609070205080204" pitchFamily="49" charset="-128"/>
                <a:ea typeface="ＭＳ ゴシック" panose="020B0609070205080204" pitchFamily="49" charset="-128"/>
              </a:rPr>
              <a:t> </a:t>
            </a:r>
            <a:r>
              <a:rPr lang="ja-JP" altLang="en-US" sz="600" b="1" dirty="0" smtClean="0">
                <a:solidFill>
                  <a:srgbClr val="002060"/>
                </a:solidFill>
                <a:latin typeface="ＭＳ ゴシック" panose="020B0609070205080204" pitchFamily="49" charset="-128"/>
                <a:ea typeface="ＭＳ ゴシック" panose="020B0609070205080204" pitchFamily="49" charset="-128"/>
              </a:rPr>
              <a:t>ご用意</a:t>
            </a:r>
            <a:r>
              <a:rPr lang="ja-JP" altLang="en-US" sz="600" b="1" dirty="0">
                <a:solidFill>
                  <a:srgbClr val="002060"/>
                </a:solidFill>
                <a:latin typeface="ＭＳ ゴシック" panose="020B0609070205080204" pitchFamily="49" charset="-128"/>
                <a:ea typeface="ＭＳ ゴシック" panose="020B0609070205080204" pitchFamily="49" charset="-128"/>
              </a:rPr>
              <a:t>ください。</a:t>
            </a:r>
          </a:p>
          <a:p>
            <a:endParaRPr kumimoji="1" lang="ja-JP" altLang="en-US" sz="600" b="1" dirty="0">
              <a:solidFill>
                <a:srgbClr val="002060"/>
              </a:solidFill>
              <a:latin typeface="ＭＳ ゴシック" panose="020B0609070205080204" pitchFamily="49" charset="-128"/>
              <a:ea typeface="ＭＳ ゴシック" panose="020B0609070205080204" pitchFamily="49" charset="-128"/>
            </a:endParaRPr>
          </a:p>
        </p:txBody>
      </p:sp>
      <p:sp>
        <p:nvSpPr>
          <p:cNvPr id="73" name="正方形/長方形 72"/>
          <p:cNvSpPr/>
          <p:nvPr/>
        </p:nvSpPr>
        <p:spPr>
          <a:xfrm>
            <a:off x="2216676" y="7906503"/>
            <a:ext cx="4452684" cy="1148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テキストボックス 83"/>
          <p:cNvSpPr txBox="1"/>
          <p:nvPr/>
        </p:nvSpPr>
        <p:spPr>
          <a:xfrm>
            <a:off x="2105295" y="7835876"/>
            <a:ext cx="6357620" cy="276999"/>
          </a:xfrm>
          <a:prstGeom prst="rect">
            <a:avLst/>
          </a:prstGeom>
          <a:noFill/>
        </p:spPr>
        <p:txBody>
          <a:bodyPr wrap="square" rtlCol="0">
            <a:spAutoFit/>
          </a:bodyPr>
          <a:lstStyle/>
          <a:p>
            <a:r>
              <a:rPr lang="ja-JP" altLang="en-US" sz="600" dirty="0">
                <a:solidFill>
                  <a:schemeClr val="bg2">
                    <a:lumMod val="25000"/>
                  </a:schemeClr>
                </a:solidFill>
              </a:rPr>
              <a:t>※一般の方が対象のため、士業の方および保険業に従事されている方のお申込みはご遠慮ください。</a:t>
            </a:r>
          </a:p>
          <a:p>
            <a:r>
              <a:rPr lang="ja-JP" altLang="en-US" sz="600" dirty="0">
                <a:solidFill>
                  <a:schemeClr val="bg2">
                    <a:lumMod val="25000"/>
                  </a:schemeClr>
                </a:solidFill>
              </a:rPr>
              <a:t>※個人情報については、相続に関するセミナー案内・情報提供のみに使用し、それ以外の目的には使用いたしましません。 </a:t>
            </a:r>
          </a:p>
        </p:txBody>
      </p:sp>
      <p:pic>
        <p:nvPicPr>
          <p:cNvPr id="4" name="図 3"/>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199984" y="6606002"/>
            <a:ext cx="2195631" cy="1175818"/>
          </a:xfrm>
          <a:prstGeom prst="rect">
            <a:avLst/>
          </a:prstGeom>
        </p:spPr>
      </p:pic>
      <p:sp>
        <p:nvSpPr>
          <p:cNvPr id="67" name="角丸四角形 66"/>
          <p:cNvSpPr/>
          <p:nvPr/>
        </p:nvSpPr>
        <p:spPr>
          <a:xfrm>
            <a:off x="3639175" y="81979"/>
            <a:ext cx="3390434" cy="516372"/>
          </a:xfrm>
          <a:prstGeom prst="roundRect">
            <a:avLst/>
          </a:prstGeom>
          <a:solidFill>
            <a:srgbClr val="FF0000"/>
          </a:solidFill>
          <a:ln>
            <a:headEnd type="none" w="med" len="med"/>
            <a:tailEnd type="none" w="med" len="med"/>
          </a:ln>
        </p:spPr>
        <p:style>
          <a:lnRef idx="3">
            <a:schemeClr val="lt1"/>
          </a:lnRef>
          <a:fillRef idx="1">
            <a:schemeClr val="accent1"/>
          </a:fillRef>
          <a:effectRef idx="1">
            <a:schemeClr val="accent1"/>
          </a:effectRef>
          <a:fontRef idx="minor">
            <a:schemeClr val="lt1"/>
          </a:fontRef>
        </p:style>
        <p:txBody>
          <a:bodyPr rtlCol="0" anchor="ctr"/>
          <a:lstStyle/>
          <a:p>
            <a:r>
              <a:rPr kumimoji="1" lang="en-US" altLang="ja-JP" sz="1200" b="1" dirty="0" smtClean="0">
                <a:solidFill>
                  <a:srgbClr val="FFFF00"/>
                </a:solidFill>
                <a:latin typeface="メイリオ" panose="020B0604030504040204" pitchFamily="50" charset="-128"/>
                <a:ea typeface="メイリオ" panose="020B0604030504040204" pitchFamily="50" charset="-128"/>
              </a:rPr>
              <a:t>4</a:t>
            </a:r>
            <a:r>
              <a:rPr kumimoji="1" lang="ja-JP" altLang="en-US" sz="1200" b="1" dirty="0" smtClean="0">
                <a:solidFill>
                  <a:srgbClr val="FFFF00"/>
                </a:solidFill>
                <a:latin typeface="メイリオ" panose="020B0604030504040204" pitchFamily="50" charset="-128"/>
                <a:ea typeface="メイリオ" panose="020B0604030504040204" pitchFamily="50" charset="-128"/>
              </a:rPr>
              <a:t>回目の緊急</a:t>
            </a:r>
            <a:r>
              <a:rPr kumimoji="1" lang="ja-JP" altLang="en-US" sz="1200" b="1" dirty="0">
                <a:solidFill>
                  <a:srgbClr val="FFFF00"/>
                </a:solidFill>
                <a:latin typeface="メイリオ" panose="020B0604030504040204" pitchFamily="50" charset="-128"/>
                <a:ea typeface="メイリオ" panose="020B0604030504040204" pitchFamily="50" charset="-128"/>
              </a:rPr>
              <a:t>事態</a:t>
            </a:r>
            <a:r>
              <a:rPr kumimoji="1" lang="ja-JP" altLang="en-US" sz="1200" b="1" dirty="0" smtClean="0">
                <a:solidFill>
                  <a:srgbClr val="FFFF00"/>
                </a:solidFill>
                <a:latin typeface="メイリオ" panose="020B0604030504040204" pitchFamily="50" charset="-128"/>
                <a:ea typeface="メイリオ" panose="020B0604030504040204" pitchFamily="50" charset="-128"/>
              </a:rPr>
              <a:t>宣言を受け、開催</a:t>
            </a:r>
            <a:r>
              <a:rPr lang="ja-JP" altLang="en-US" sz="1200" b="1" dirty="0" smtClean="0">
                <a:solidFill>
                  <a:srgbClr val="FFFF00"/>
                </a:solidFill>
                <a:latin typeface="メイリオ" panose="020B0604030504040204" pitchFamily="50" charset="-128"/>
                <a:ea typeface="メイリオ" panose="020B0604030504040204" pitchFamily="50" charset="-128"/>
              </a:rPr>
              <a:t>日が</a:t>
            </a:r>
            <a:r>
              <a:rPr kumimoji="1" lang="ja-JP" altLang="en-US" sz="1200" b="1" dirty="0" smtClean="0">
                <a:solidFill>
                  <a:srgbClr val="FFFF00"/>
                </a:solidFill>
                <a:latin typeface="メイリオ" panose="020B0604030504040204" pitchFamily="50" charset="-128"/>
                <a:ea typeface="メイリオ" panose="020B0604030504040204" pitchFamily="50" charset="-128"/>
              </a:rPr>
              <a:t>変更</a:t>
            </a:r>
            <a:endParaRPr kumimoji="1" lang="en-US" altLang="ja-JP" sz="1200" b="1" dirty="0" smtClean="0">
              <a:solidFill>
                <a:srgbClr val="FFFF00"/>
              </a:solidFill>
              <a:latin typeface="メイリオ" panose="020B0604030504040204" pitchFamily="50" charset="-128"/>
              <a:ea typeface="メイリオ" panose="020B0604030504040204" pitchFamily="50" charset="-128"/>
            </a:endParaRPr>
          </a:p>
          <a:p>
            <a:r>
              <a:rPr lang="ja-JP" altLang="en-US" sz="1200" b="1" dirty="0">
                <a:solidFill>
                  <a:srgbClr val="FFFF00"/>
                </a:solidFill>
                <a:latin typeface="メイリオ" panose="020B0604030504040204" pitchFamily="50" charset="-128"/>
                <a:ea typeface="メイリオ" panose="020B0604030504040204" pitchFamily="50" charset="-128"/>
              </a:rPr>
              <a:t>に</a:t>
            </a:r>
            <a:r>
              <a:rPr kumimoji="1" lang="ja-JP" altLang="en-US" sz="1200" b="1" dirty="0" smtClean="0">
                <a:solidFill>
                  <a:srgbClr val="FFFF00"/>
                </a:solidFill>
                <a:latin typeface="メイリオ" panose="020B0604030504040204" pitchFamily="50" charset="-128"/>
                <a:ea typeface="メイリオ" panose="020B0604030504040204" pitchFamily="50" charset="-128"/>
              </a:rPr>
              <a:t>なりました</a:t>
            </a:r>
            <a:r>
              <a:rPr kumimoji="1" lang="ja-JP" altLang="en-US" sz="1500" b="1" dirty="0" smtClean="0">
                <a:solidFill>
                  <a:srgbClr val="FFFF00"/>
                </a:solidFill>
                <a:latin typeface="メイリオ" panose="020B0604030504040204" pitchFamily="50" charset="-128"/>
                <a:ea typeface="メイリオ" panose="020B0604030504040204" pitchFamily="50" charset="-128"/>
              </a:rPr>
              <a:t>。</a:t>
            </a:r>
            <a:r>
              <a:rPr kumimoji="1" lang="en-US" altLang="ja-JP" sz="900" b="1" dirty="0" smtClean="0">
                <a:solidFill>
                  <a:srgbClr val="FFFF00"/>
                </a:solidFill>
                <a:latin typeface="メイリオ" panose="020B0604030504040204" pitchFamily="50" charset="-128"/>
                <a:ea typeface="メイリオ" panose="020B0604030504040204" pitchFamily="50" charset="-128"/>
              </a:rPr>
              <a:t>【2021</a:t>
            </a:r>
            <a:r>
              <a:rPr kumimoji="1" lang="ja-JP" altLang="en-US" sz="900" b="1" dirty="0" smtClean="0">
                <a:solidFill>
                  <a:srgbClr val="FFFF00"/>
                </a:solidFill>
                <a:latin typeface="メイリオ" panose="020B0604030504040204" pitchFamily="50" charset="-128"/>
                <a:ea typeface="メイリオ" panose="020B0604030504040204" pitchFamily="50" charset="-128"/>
              </a:rPr>
              <a:t>年</a:t>
            </a:r>
            <a:r>
              <a:rPr kumimoji="1" lang="en-US" altLang="ja-JP" sz="900" b="1" dirty="0" smtClean="0">
                <a:solidFill>
                  <a:srgbClr val="FFFF00"/>
                </a:solidFill>
                <a:latin typeface="メイリオ" panose="020B0604030504040204" pitchFamily="50" charset="-128"/>
                <a:ea typeface="メイリオ" panose="020B0604030504040204" pitchFamily="50" charset="-128"/>
              </a:rPr>
              <a:t>8</a:t>
            </a:r>
            <a:r>
              <a:rPr kumimoji="1" lang="ja-JP" altLang="en-US" sz="900" b="1" dirty="0" smtClean="0">
                <a:solidFill>
                  <a:srgbClr val="FFFF00"/>
                </a:solidFill>
                <a:latin typeface="メイリオ" panose="020B0604030504040204" pitchFamily="50" charset="-128"/>
                <a:ea typeface="メイリオ" panose="020B0604030504040204" pitchFamily="50" charset="-128"/>
              </a:rPr>
              <a:t>月</a:t>
            </a:r>
            <a:r>
              <a:rPr lang="en-US" altLang="ja-JP" sz="900" b="1" dirty="0">
                <a:solidFill>
                  <a:srgbClr val="FFFF00"/>
                </a:solidFill>
                <a:latin typeface="メイリオ" panose="020B0604030504040204" pitchFamily="50" charset="-128"/>
                <a:ea typeface="メイリオ" panose="020B0604030504040204" pitchFamily="50" charset="-128"/>
              </a:rPr>
              <a:t>18</a:t>
            </a:r>
            <a:r>
              <a:rPr kumimoji="1" lang="ja-JP" altLang="en-US" sz="900" b="1" dirty="0" smtClean="0">
                <a:solidFill>
                  <a:srgbClr val="FFFF00"/>
                </a:solidFill>
                <a:latin typeface="メイリオ" panose="020B0604030504040204" pitchFamily="50" charset="-128"/>
                <a:ea typeface="メイリオ" panose="020B0604030504040204" pitchFamily="50" charset="-128"/>
              </a:rPr>
              <a:t>日現在</a:t>
            </a:r>
            <a:r>
              <a:rPr kumimoji="1" lang="en-US" altLang="ja-JP" sz="900" b="1" dirty="0" smtClean="0">
                <a:solidFill>
                  <a:srgbClr val="FFFF00"/>
                </a:solidFill>
                <a:latin typeface="メイリオ" panose="020B0604030504040204" pitchFamily="50" charset="-128"/>
                <a:ea typeface="メイリオ" panose="020B0604030504040204" pitchFamily="50" charset="-128"/>
              </a:rPr>
              <a:t>】</a:t>
            </a:r>
            <a:endParaRPr kumimoji="1" lang="ja-JP" altLang="en-US" sz="900" b="1" dirty="0">
              <a:solidFill>
                <a:srgbClr val="FFFF00"/>
              </a:solidFill>
              <a:latin typeface="メイリオ" panose="020B0604030504040204" pitchFamily="50" charset="-128"/>
              <a:ea typeface="メイリオ" panose="020B0604030504040204" pitchFamily="50" charset="-128"/>
            </a:endParaRPr>
          </a:p>
        </p:txBody>
      </p:sp>
      <p:sp>
        <p:nvSpPr>
          <p:cNvPr id="75" name="角丸四角形 74"/>
          <p:cNvSpPr/>
          <p:nvPr/>
        </p:nvSpPr>
        <p:spPr>
          <a:xfrm>
            <a:off x="42821" y="2145556"/>
            <a:ext cx="286130" cy="3815556"/>
          </a:xfrm>
          <a:prstGeom prst="round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dirty="0"/>
          </a:p>
        </p:txBody>
      </p:sp>
      <p:sp>
        <p:nvSpPr>
          <p:cNvPr id="76" name="角丸四角形 75"/>
          <p:cNvSpPr/>
          <p:nvPr/>
        </p:nvSpPr>
        <p:spPr>
          <a:xfrm>
            <a:off x="-55075" y="3287906"/>
            <a:ext cx="478371" cy="147257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FFFF00"/>
                </a:solidFill>
              </a:rPr>
              <a:t>開</a:t>
            </a:r>
          </a:p>
          <a:p>
            <a:pPr algn="ctr"/>
            <a:endParaRPr lang="ja-JP" altLang="en-US" sz="1200" b="1" dirty="0" smtClean="0">
              <a:solidFill>
                <a:srgbClr val="FFFF00"/>
              </a:solidFill>
            </a:endParaRPr>
          </a:p>
          <a:p>
            <a:pPr algn="ctr"/>
            <a:r>
              <a:rPr lang="ja-JP" altLang="en-US" sz="1200" b="1" dirty="0" smtClean="0">
                <a:solidFill>
                  <a:srgbClr val="FFFF00"/>
                </a:solidFill>
              </a:rPr>
              <a:t>催</a:t>
            </a:r>
          </a:p>
          <a:p>
            <a:pPr algn="ctr"/>
            <a:endParaRPr lang="ja-JP" altLang="en-US" sz="1200" b="1" dirty="0" smtClean="0">
              <a:solidFill>
                <a:srgbClr val="FFFF00"/>
              </a:solidFill>
            </a:endParaRPr>
          </a:p>
          <a:p>
            <a:pPr algn="ctr"/>
            <a:r>
              <a:rPr lang="ja-JP" altLang="en-US" sz="1200" b="1" dirty="0" smtClean="0">
                <a:solidFill>
                  <a:srgbClr val="FFFF00"/>
                </a:solidFill>
              </a:rPr>
              <a:t>日</a:t>
            </a:r>
          </a:p>
          <a:p>
            <a:pPr algn="ctr"/>
            <a:endParaRPr lang="ja-JP" altLang="en-US" sz="1200" b="1" dirty="0" smtClean="0">
              <a:solidFill>
                <a:srgbClr val="FFFF00"/>
              </a:solidFill>
            </a:endParaRPr>
          </a:p>
          <a:p>
            <a:pPr algn="ctr"/>
            <a:r>
              <a:rPr lang="ja-JP" altLang="en-US" sz="1200" b="1" dirty="0" smtClean="0">
                <a:solidFill>
                  <a:srgbClr val="FFFF00"/>
                </a:solidFill>
              </a:rPr>
              <a:t>変</a:t>
            </a:r>
          </a:p>
          <a:p>
            <a:pPr algn="ctr"/>
            <a:endParaRPr lang="ja-JP" altLang="en-US" sz="1200" b="1" dirty="0" smtClean="0">
              <a:solidFill>
                <a:srgbClr val="FFFF00"/>
              </a:solidFill>
            </a:endParaRPr>
          </a:p>
          <a:p>
            <a:pPr algn="ctr"/>
            <a:r>
              <a:rPr lang="ja-JP" altLang="en-US" sz="1200" b="1" dirty="0" smtClean="0">
                <a:solidFill>
                  <a:srgbClr val="FFFF00"/>
                </a:solidFill>
              </a:rPr>
              <a:t>更</a:t>
            </a:r>
            <a:endParaRPr kumimoji="1" lang="ja-JP" altLang="en-US" sz="1200" b="1" dirty="0">
              <a:solidFill>
                <a:srgbClr val="FFFF00"/>
              </a:solidFill>
            </a:endParaRPr>
          </a:p>
        </p:txBody>
      </p:sp>
    </p:spTree>
    <p:extLst>
      <p:ext uri="{BB962C8B-B14F-4D97-AF65-F5344CB8AC3E}">
        <p14:creationId xmlns:p14="http://schemas.microsoft.com/office/powerpoint/2010/main" val="3849110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879</Words>
  <Application>Microsoft Office PowerPoint</Application>
  <PresentationFormat>A4 210 x 297 mm</PresentationFormat>
  <Paragraphs>112</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HGS創英角ｺﾞｼｯｸUB</vt:lpstr>
      <vt:lpstr>ＭＳ Ｐゴシック</vt:lpstr>
      <vt:lpstr>ＭＳ ゴシック</vt:lpstr>
      <vt:lpstr>メイリオ</vt:lpstr>
      <vt:lpstr>游ゴシック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m-1132</dc:creator>
  <cp:lastModifiedBy>m-堀田　真由美</cp:lastModifiedBy>
  <cp:revision>77</cp:revision>
  <cp:lastPrinted>2021-08-19T01:56:37Z</cp:lastPrinted>
  <dcterms:created xsi:type="dcterms:W3CDTF">2019-02-11T09:13:56Z</dcterms:created>
  <dcterms:modified xsi:type="dcterms:W3CDTF">2021-08-19T01:59:20Z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409797</vt:lpwstr>
  </property>
  <property fmtid="{D5CDD505-2E9C-101B-9397-08002B2CF9AE}" pid="3" name="NXPowerLiteSettings">
    <vt:lpwstr>C74006B004C800</vt:lpwstr>
  </property>
  <property fmtid="{D5CDD505-2E9C-101B-9397-08002B2CF9AE}" pid="4" name="NXPowerLiteVersion">
    <vt:lpwstr>S7.1.19</vt:lpwstr>
  </property>
</Properties>
</file>